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4" r:id="rId26"/>
    <p:sldId id="285" r:id="rId27"/>
    <p:sldId id="286" r:id="rId28"/>
    <p:sldId id="287" r:id="rId29"/>
    <p:sldId id="288" r:id="rId3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ik Ermshaus" initials="A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" name="Arik Ermshaus"/>
          <p:cNvSpPr txBox="1">
            <a:spLocks noGrp="1"/>
          </p:cNvSpPr>
          <p:nvPr>
            <p:ph type="body" sz="quarter" idx="21"/>
          </p:nvPr>
        </p:nvSpPr>
        <p:spPr>
          <a:xfrm>
            <a:off x="366760" y="5282975"/>
            <a:ext cx="1775859" cy="6024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Arik Ermshaus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72;p14"/>
          <p:cNvSpPr/>
          <p:nvPr/>
        </p:nvSpPr>
        <p:spPr>
          <a:xfrm>
            <a:off x="0" y="6446880"/>
            <a:ext cx="9144000" cy="420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2" name="Google Shape;77;p14"/>
          <p:cNvSpPr txBox="1">
            <a:spLocks noGrp="1"/>
          </p:cNvSpPr>
          <p:nvPr>
            <p:ph type="body" sz="quarter" idx="21"/>
          </p:nvPr>
        </p:nvSpPr>
        <p:spPr>
          <a:xfrm>
            <a:off x="493659" y="6570413"/>
            <a:ext cx="7375368" cy="17353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39599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3" name="Google Shape;78;p14"/>
          <p:cNvSpPr/>
          <p:nvPr/>
        </p:nvSpPr>
        <p:spPr>
          <a:xfrm>
            <a:off x="0" y="6427799"/>
            <a:ext cx="9144000" cy="1501"/>
          </a:xfrm>
          <a:prstGeom prst="line">
            <a:avLst/>
          </a:prstGeom>
          <a:ln w="38150">
            <a:solidFill>
              <a:srgbClr val="BACAD3"/>
            </a:solidFill>
            <a:miter lim="8000"/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4" name="Google Shape;80;p14"/>
          <p:cNvSpPr/>
          <p:nvPr/>
        </p:nvSpPr>
        <p:spPr>
          <a:xfrm>
            <a:off x="444599" y="1239840"/>
            <a:ext cx="8229601" cy="38101"/>
          </a:xfrm>
          <a:prstGeom prst="rect">
            <a:avLst/>
          </a:prstGeom>
          <a:solidFill>
            <a:srgbClr val="BAC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441359" y="0"/>
            <a:ext cx="8229601" cy="117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xfrm>
            <a:off x="444599" y="1374479"/>
            <a:ext cx="8229601" cy="486390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228600">
              <a:spcBef>
                <a:spcPts val="500"/>
              </a:spcBef>
              <a:buSzPts val="2000"/>
              <a:buChar char="•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37051" y="6509394"/>
            <a:ext cx="612305" cy="284101"/>
          </a:xfrm>
          <a:prstGeom prst="rect">
            <a:avLst/>
          </a:prstGeom>
        </p:spPr>
        <p:txBody>
          <a:bodyPr wrap="square" lIns="46799" tIns="46799" rIns="46799" bIns="46799"/>
          <a:lstStyle>
            <a:lvl1pPr algn="r"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of 29"/>
          <p:cNvSpPr txBox="1"/>
          <p:nvPr/>
        </p:nvSpPr>
        <p:spPr>
          <a:xfrm>
            <a:off x="8206406" y="6515130"/>
            <a:ext cx="636888" cy="28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9" tIns="46799" rIns="46799" bIns="46799">
            <a:spAutoFit/>
          </a:bodyPr>
          <a:lstStyle>
            <a:lvl1pPr algn="ct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of 29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;p1" descr="Google Shape;8;p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879" y="368279"/>
            <a:ext cx="2578321" cy="25812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27059" y="4598094"/>
            <a:ext cx="8229601" cy="54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50" tIns="50750" rIns="50750" bIns="5075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05483" y="6333133"/>
            <a:ext cx="706599" cy="480540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50" tIns="50750" rIns="50750" bIns="5075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2286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858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6002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0574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2860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22860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2860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2860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mailto:patrick.schaefer@hu-berlin.de" TargetMode="External"/><Relationship Id="rId5" Type="http://schemas.openxmlformats.org/officeDocument/2006/relationships/hyperlink" Target="mailto:ermshaua@informatik.hu-berlin.de" TargetMode="Externa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n Introduction to Machine Learning from Time Series: Time Series Segmentation"/>
          <p:cNvSpPr txBox="1">
            <a:spLocks noGrp="1"/>
          </p:cNvSpPr>
          <p:nvPr>
            <p:ph type="title"/>
          </p:nvPr>
        </p:nvSpPr>
        <p:spPr>
          <a:xfrm>
            <a:off x="327059" y="3974889"/>
            <a:ext cx="8229601" cy="11702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An Introduction to Machine Learning from Time Series: Time Series Segmentation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05483" y="6333133"/>
            <a:ext cx="565375" cy="480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39" name="ECML/PKDD, 09.09.2024, Vilnius, Lithuania…"/>
          <p:cNvSpPr txBox="1">
            <a:spLocks noGrp="1"/>
          </p:cNvSpPr>
          <p:nvPr>
            <p:ph type="body" idx="21"/>
          </p:nvPr>
        </p:nvSpPr>
        <p:spPr>
          <a:xfrm>
            <a:off x="366760" y="5282975"/>
            <a:ext cx="5042823" cy="60248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ECML/PKDD, 09.09.2024, Vilnius, Lithuania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Arik Ermshaus, Patrick Schäfer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99" name="Algorithmic Advances: Selective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Advances: Selective Overview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01" name="Last 15 years have seen a wealth of new TSS algorithms"/>
          <p:cNvSpPr txBox="1">
            <a:spLocks noGrp="1"/>
          </p:cNvSpPr>
          <p:nvPr>
            <p:ph type="body" sz="quarter" idx="1"/>
          </p:nvPr>
        </p:nvSpPr>
        <p:spPr>
          <a:xfrm>
            <a:off x="984410" y="5866086"/>
            <a:ext cx="7164051" cy="420601"/>
          </a:xfrm>
          <a:prstGeom prst="rect">
            <a:avLst/>
          </a:prstGeom>
        </p:spPr>
        <p:txBody>
          <a:bodyPr/>
          <a:lstStyle>
            <a:lvl1pPr marL="228600" indent="0">
              <a:buSzTx/>
              <a:buNone/>
            </a:lvl1pPr>
          </a:lstStyle>
          <a:p>
            <a:r>
              <a:rPr dirty="0"/>
              <a:t>Last 15 years have seen a wealth of new TSS algorithms</a:t>
            </a:r>
          </a:p>
        </p:txBody>
      </p:sp>
      <p:graphicFrame>
        <p:nvGraphicFramePr>
          <p:cNvPr id="202" name="Table 1"/>
          <p:cNvGraphicFramePr/>
          <p:nvPr>
            <p:extLst>
              <p:ext uri="{D42A27DB-BD31-4B8C-83A1-F6EECF244321}">
                <p14:modId xmlns:p14="http://schemas.microsoft.com/office/powerpoint/2010/main" val="745093088"/>
              </p:ext>
            </p:extLst>
          </p:nvPr>
        </p:nvGraphicFramePr>
        <p:xfrm>
          <a:off x="977374" y="1516071"/>
          <a:ext cx="7164047" cy="426002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70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00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Algorithm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Authors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Publication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  <a:sym typeface="Arial"/>
                        </a:rPr>
                        <a:t>Python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sym typeface="Arial"/>
                        </a:rPr>
                        <a:t>Implementation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39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BOCD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2007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Adams, MacKay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arXiv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PELT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Killick, Fearnhead, Eckley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Journal of the American Statistical Association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ruptures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AutoPlait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Matsubara, Sakurai, Faloutsos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SIGMOD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EAgglo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Matteson, James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Journal of the American Statistical Association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aeon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8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Wild Binseg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Fryzlewicz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The Annals of Statistics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1000" dirty="0">
                          <a:sym typeface="Arial"/>
                        </a:rPr>
                        <a:t>a</a:t>
                      </a:r>
                      <a:r>
                        <a:rPr sz="1000" dirty="0">
                          <a:sym typeface="Arial"/>
                        </a:rPr>
                        <a:t>eon</a:t>
                      </a:r>
                      <a:r>
                        <a:rPr lang="de-DE" sz="1000" dirty="0">
                          <a:sym typeface="Arial"/>
                        </a:rPr>
                        <a:t>, </a:t>
                      </a:r>
                      <a:r>
                        <a:rPr lang="de-DE" sz="1000" dirty="0" err="1">
                          <a:sym typeface="Arial"/>
                        </a:rPr>
                        <a:t>ruptures</a:t>
                      </a:r>
                      <a:endParaRPr sz="1000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2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HOG-1D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Zhao, Itti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WACV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9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IGTS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Sadri, Ren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Pervasive and Mobile Computing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aeon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FLOSS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Gharghabi, Ding, Yeh, Kamgar, Ulanova, Keogh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ICDM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1000" dirty="0">
                          <a:sym typeface="Arial"/>
                        </a:rPr>
                        <a:t>a</a:t>
                      </a:r>
                      <a:r>
                        <a:rPr sz="1000" dirty="0">
                          <a:sym typeface="Arial"/>
                        </a:rPr>
                        <a:t>eon</a:t>
                      </a:r>
                      <a:r>
                        <a:rPr lang="de-DE" sz="1000" dirty="0">
                          <a:sym typeface="Arial"/>
                        </a:rPr>
                        <a:t>, </a:t>
                      </a:r>
                      <a:r>
                        <a:rPr lang="de-DE" sz="1000" dirty="0" err="1">
                          <a:sym typeface="Arial"/>
                        </a:rPr>
                        <a:t>stumpy</a:t>
                      </a:r>
                      <a:endParaRPr sz="1000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GGS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Hallac, Nystrup, Boyd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Adv. Data Anal. Classif.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aeon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KL-CPD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Chang, Li, Yang, Póczos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ICLR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ESPRESSO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Deldari, Smith, Sadri, Salim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 Interact. Mob. Wearable Ubiquitous Technol.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46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Hidalgo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Allegra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Scientific Reports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 err="1">
                          <a:sym typeface="Arial"/>
                        </a:rPr>
                        <a:t>aeon</a:t>
                      </a:r>
                      <a:endParaRPr sz="1000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TS-CP2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Deldari, Smith, Xue, Salim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WWW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TIRE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De Ryck, De Vos, Bertrand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IEEE Signal Processing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ClaSP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Schäfer, Ermshaus, Leser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CIKM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1000" dirty="0">
                          <a:sym typeface="Arial"/>
                        </a:rPr>
                        <a:t>a</a:t>
                      </a:r>
                      <a:r>
                        <a:rPr sz="1000" dirty="0">
                          <a:sym typeface="Arial"/>
                        </a:rPr>
                        <a:t>eon</a:t>
                      </a:r>
                      <a:r>
                        <a:rPr lang="de-DE" sz="1000" dirty="0">
                          <a:sym typeface="Arial"/>
                        </a:rPr>
                        <a:t>, </a:t>
                      </a:r>
                      <a:r>
                        <a:rPr lang="de-DE" sz="1000" dirty="0" err="1">
                          <a:sym typeface="Arial"/>
                        </a:rPr>
                        <a:t>claspy</a:t>
                      </a:r>
                      <a:endParaRPr sz="1000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05" name="Common Algorithmic Approach to T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Algorithmic Approach to TSS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07" name="eqQXkNx-omYuwXil6tDvlPchbe8QpdnSrnhC-aioVFIAt8Ho9pVohhBOZGukeuun2NoLzhHyicSNDh-uiKzhqJg4CJY0yHxeHGdNbhzG2aCMjaLzcfo_M3JBui7U-hSxI71yT_f_OoVauIqnHyaMC7nV=nw.png" descr="eqQXkNx-omYuwXil6tDvlPchbe8QpdnSrnhC-aioVFIAt8Ho9pVohhBOZGukeuun2NoLzhHyicSNDh-uiKzhqJg4CJY0yHxeHGdNbhzG2aCMjaLzcfo_M3JBui7U-hSxI71yT_f_OoVauIqnHyaMC7nV=n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777" y="3157261"/>
            <a:ext cx="4098515" cy="99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KjJzixv592Hr9SFQnIcCSiY2pr9AAVmePEMtR6osiSNY1cam2XoPDO-0t4Cxis0JJAcpb8tLa6thVRsPSQK8cCvE1bSAyoFm10o4spcxhHO7IXIM3wFBiDzVbeaCLmRbnjBw4hDBpanQF_r0TI5A4K7agrF02CE9t5ihQxOa0B5bRvCUVrc7dixU40s=nw.png" descr="KjJzixv592Hr9SFQnIcCSiY2pr9AAVmePEMtR6osiSNY1cam2XoPDO-0t4Cxis0JJAcpb8tLa6thVRsPSQK8cCvE1bSAyoFm10o4spcxhHO7IXIM3wFBiDzVbeaCLmRbnjBw4hDBpanQF_r0TI5A4K7agrF02CE9t5ihQxOa0B5bRvCUVrc7dixU40s=n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60" y="1946928"/>
            <a:ext cx="3983589" cy="100426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Line"/>
          <p:cNvSpPr/>
          <p:nvPr/>
        </p:nvSpPr>
        <p:spPr>
          <a:xfrm flipV="1">
            <a:off x="3896659" y="1884640"/>
            <a:ext cx="1" cy="1545671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4356597" y="1866939"/>
            <a:ext cx="1" cy="1581073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1" name="TS"/>
          <p:cNvSpPr txBox="1"/>
          <p:nvPr/>
        </p:nvSpPr>
        <p:spPr>
          <a:xfrm rot="16200000">
            <a:off x="1330958" y="2270359"/>
            <a:ext cx="39991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TS</a:t>
            </a:r>
          </a:p>
        </p:txBody>
      </p:sp>
      <p:sp>
        <p:nvSpPr>
          <p:cNvPr id="212" name="Score Profile"/>
          <p:cNvSpPr txBox="1"/>
          <p:nvPr/>
        </p:nvSpPr>
        <p:spPr>
          <a:xfrm rot="16200000">
            <a:off x="935639" y="3435121"/>
            <a:ext cx="119055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Score Profile</a:t>
            </a:r>
          </a:p>
        </p:txBody>
      </p:sp>
      <p:sp>
        <p:nvSpPr>
          <p:cNvPr id="213" name="Local maxima indicate…"/>
          <p:cNvSpPr txBox="1"/>
          <p:nvPr/>
        </p:nvSpPr>
        <p:spPr>
          <a:xfrm>
            <a:off x="6095130" y="3253692"/>
            <a:ext cx="1699980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200"/>
            </a:pPr>
            <a:r>
              <a:t>Local maxima indicate </a:t>
            </a:r>
          </a:p>
          <a:p>
            <a:pPr algn="ctr">
              <a:defRPr sz="1200"/>
            </a:pPr>
            <a:r>
              <a:t>process state changes</a:t>
            </a:r>
          </a:p>
        </p:txBody>
      </p:sp>
      <p:sp>
        <p:nvSpPr>
          <p:cNvPr id="214" name="Line"/>
          <p:cNvSpPr/>
          <p:nvPr/>
        </p:nvSpPr>
        <p:spPr>
          <a:xfrm flipH="1" flipV="1">
            <a:off x="4926368" y="3226060"/>
            <a:ext cx="1099325" cy="209514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5" name="Line"/>
          <p:cNvSpPr/>
          <p:nvPr/>
        </p:nvSpPr>
        <p:spPr>
          <a:xfrm flipH="1">
            <a:off x="4585905" y="2775641"/>
            <a:ext cx="1620957" cy="20372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6" name="Partitioning algorithm extracts…"/>
          <p:cNvSpPr txBox="1"/>
          <p:nvPr/>
        </p:nvSpPr>
        <p:spPr>
          <a:xfrm>
            <a:off x="6211013" y="2615985"/>
            <a:ext cx="2199671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200"/>
            </a:pPr>
            <a:r>
              <a:t>Partitioning algorithm extracts </a:t>
            </a:r>
          </a:p>
          <a:p>
            <a:pPr algn="ctr">
              <a:defRPr sz="1200"/>
            </a:pPr>
            <a:r>
              <a:t>substantial transitions </a:t>
            </a:r>
          </a:p>
        </p:txBody>
      </p:sp>
      <p:sp>
        <p:nvSpPr>
          <p:cNvPr id="217" name="Two main parts: score profile + partitioning algorithm…"/>
          <p:cNvSpPr txBox="1"/>
          <p:nvPr/>
        </p:nvSpPr>
        <p:spPr>
          <a:xfrm>
            <a:off x="457200" y="4499066"/>
            <a:ext cx="8229600" cy="1176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50" tIns="50750" rIns="50750" bIns="50750">
            <a:normAutofit/>
          </a:bodyPr>
          <a:lstStyle/>
          <a:p>
            <a:pPr marL="438911" indent="-219455" defTabSz="877823">
              <a:spcBef>
                <a:spcPts val="400"/>
              </a:spcBef>
              <a:buSzPts val="1900"/>
              <a:buChar char="•"/>
              <a:defRPr sz="191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Two main parts: score profile + partitioning algorithm</a:t>
            </a:r>
          </a:p>
          <a:p>
            <a:pPr marL="658368" lvl="1" defTabSz="877823">
              <a:spcBef>
                <a:spcPts val="400"/>
              </a:spcBef>
              <a:buSzPts val="1900"/>
              <a:defRPr sz="191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Score profile: annotates TS with likelihood of state change</a:t>
            </a:r>
          </a:p>
          <a:p>
            <a:pPr marL="658368" lvl="1" defTabSz="877823">
              <a:spcBef>
                <a:spcPts val="400"/>
              </a:spcBef>
              <a:buSzPts val="1900"/>
              <a:defRPr sz="191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Partitioning algorithm: uses score profile to split TS into segments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20" name="Optimisat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Optimisation Problems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22" name="TSS as optimisation problem: minimise summed costs of segments…"/>
          <p:cNvSpPr txBox="1">
            <a:spLocks noGrp="1"/>
          </p:cNvSpPr>
          <p:nvPr>
            <p:ph type="body" sz="quarter" idx="1"/>
          </p:nvPr>
        </p:nvSpPr>
        <p:spPr>
          <a:xfrm>
            <a:off x="444599" y="4661071"/>
            <a:ext cx="8431772" cy="13603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rPr dirty="0"/>
              <a:t>TSS as </a:t>
            </a:r>
            <a:r>
              <a:rPr dirty="0" err="1"/>
              <a:t>optimisation</a:t>
            </a:r>
            <a:r>
              <a:rPr dirty="0"/>
              <a:t> problem: </a:t>
            </a:r>
            <a:r>
              <a:rPr dirty="0" err="1"/>
              <a:t>minimise</a:t>
            </a:r>
            <a:r>
              <a:rPr dirty="0"/>
              <a:t> summed costs of segments</a:t>
            </a:r>
          </a:p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rPr dirty="0"/>
              <a:t>Locate potential segments, measure their </a:t>
            </a:r>
            <a:r>
              <a:rPr lang="en-GB" dirty="0"/>
              <a:t>heterogeneity</a:t>
            </a:r>
            <a:r>
              <a:rPr dirty="0"/>
              <a:t>, </a:t>
            </a:r>
            <a:r>
              <a:rPr dirty="0" err="1"/>
              <a:t>penalise</a:t>
            </a:r>
            <a:r>
              <a:rPr dirty="0"/>
              <a:t> their amount</a:t>
            </a:r>
          </a:p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rPr dirty="0"/>
              <a:t>Typical framework for changes in distribution</a:t>
            </a:r>
          </a:p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rPr dirty="0"/>
              <a:t>Many specific solutions for different signals</a:t>
            </a:r>
          </a:p>
        </p:txBody>
      </p:sp>
      <p:sp>
        <p:nvSpPr>
          <p:cNvPr id="223" name="Search…"/>
          <p:cNvSpPr/>
          <p:nvPr/>
        </p:nvSpPr>
        <p:spPr>
          <a:xfrm>
            <a:off x="1666943" y="2622872"/>
            <a:ext cx="1270001" cy="780214"/>
          </a:xfrm>
          <a:prstGeom prst="rect">
            <a:avLst/>
          </a:prstGeom>
          <a:solidFill>
            <a:schemeClr val="accent6">
              <a:lumOff val="18921"/>
            </a:schemeClr>
          </a:solidFill>
          <a:ln w="25400">
            <a:solidFill>
              <a:srgbClr val="1B366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000"/>
            </a:pPr>
            <a:r>
              <a:t>Search</a:t>
            </a:r>
          </a:p>
          <a:p>
            <a:pPr algn="ctr">
              <a:defRPr sz="1000"/>
            </a:pPr>
            <a:r>
              <a:t>Procedures</a:t>
            </a:r>
          </a:p>
        </p:txBody>
      </p:sp>
      <p:sp>
        <p:nvSpPr>
          <p:cNvPr id="224" name="Cost…"/>
          <p:cNvSpPr/>
          <p:nvPr/>
        </p:nvSpPr>
        <p:spPr>
          <a:xfrm>
            <a:off x="3830472" y="2583506"/>
            <a:ext cx="1270001" cy="780214"/>
          </a:xfrm>
          <a:prstGeom prst="rect">
            <a:avLst/>
          </a:prstGeom>
          <a:solidFill>
            <a:schemeClr val="accent6">
              <a:lumOff val="18921"/>
            </a:schemeClr>
          </a:solidFill>
          <a:ln w="25400">
            <a:solidFill>
              <a:srgbClr val="1B366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000"/>
            </a:pPr>
            <a:r>
              <a:t>Cost </a:t>
            </a:r>
          </a:p>
          <a:p>
            <a:pPr algn="ctr">
              <a:defRPr sz="1000"/>
            </a:pPr>
            <a:r>
              <a:t>Functions</a:t>
            </a:r>
          </a:p>
        </p:txBody>
      </p:sp>
      <p:sp>
        <p:nvSpPr>
          <p:cNvPr id="225" name="Constraints"/>
          <p:cNvSpPr/>
          <p:nvPr/>
        </p:nvSpPr>
        <p:spPr>
          <a:xfrm>
            <a:off x="6000153" y="2583506"/>
            <a:ext cx="1270001" cy="780214"/>
          </a:xfrm>
          <a:prstGeom prst="rect">
            <a:avLst/>
          </a:prstGeom>
          <a:solidFill>
            <a:schemeClr val="accent6">
              <a:lumOff val="18921"/>
            </a:schemeClr>
          </a:solidFill>
          <a:ln w="25400">
            <a:solidFill>
              <a:srgbClr val="1B366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Constraints</a:t>
            </a:r>
          </a:p>
        </p:txBody>
      </p:sp>
      <p:sp>
        <p:nvSpPr>
          <p:cNvPr id="226" name="Maximum Likelihood…"/>
          <p:cNvSpPr txBox="1"/>
          <p:nvPr/>
        </p:nvSpPr>
        <p:spPr>
          <a:xfrm>
            <a:off x="3764578" y="3528206"/>
            <a:ext cx="127000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200"/>
            </a:pPr>
            <a:r>
              <a:rPr lang="de-DE" dirty="0"/>
              <a:t>L2</a:t>
            </a:r>
            <a:endParaRPr dirty="0"/>
          </a:p>
          <a:p>
            <a:pPr>
              <a:defRPr sz="1200"/>
            </a:pPr>
            <a:r>
              <a:rPr lang="de-DE" dirty="0"/>
              <a:t>Autoregression</a:t>
            </a:r>
            <a:endParaRPr dirty="0"/>
          </a:p>
          <a:p>
            <a:pPr>
              <a:defRPr sz="1200"/>
            </a:pPr>
            <a:r>
              <a:rPr dirty="0"/>
              <a:t>Rank</a:t>
            </a:r>
          </a:p>
          <a:p>
            <a:pPr>
              <a:defRPr sz="1200"/>
            </a:pPr>
            <a:r>
              <a:rPr dirty="0"/>
              <a:t>Kernel</a:t>
            </a:r>
          </a:p>
        </p:txBody>
      </p:sp>
      <p:sp>
        <p:nvSpPr>
          <p:cNvPr id="227" name="Dyn. Programming…"/>
          <p:cNvSpPr txBox="1"/>
          <p:nvPr/>
        </p:nvSpPr>
        <p:spPr>
          <a:xfrm>
            <a:off x="1660394" y="3567572"/>
            <a:ext cx="1420258" cy="70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Dyn. Programming</a:t>
            </a:r>
          </a:p>
          <a:p>
            <a:pPr>
              <a:defRPr sz="1200"/>
            </a:pPr>
            <a:r>
              <a:t>PELT</a:t>
            </a:r>
          </a:p>
          <a:p>
            <a:pPr>
              <a:defRPr sz="1200"/>
            </a:pPr>
            <a:r>
              <a:t>(Wild-) BinSeg</a:t>
            </a:r>
          </a:p>
          <a:p>
            <a:pPr>
              <a:defRPr sz="1200"/>
            </a:pPr>
            <a:r>
              <a:t>Window</a:t>
            </a:r>
          </a:p>
        </p:txBody>
      </p:sp>
      <p:sp>
        <p:nvSpPr>
          <p:cNvPr id="228" name="predefined…"/>
          <p:cNvSpPr txBox="1"/>
          <p:nvPr/>
        </p:nvSpPr>
        <p:spPr>
          <a:xfrm>
            <a:off x="5987453" y="3528206"/>
            <a:ext cx="870115" cy="70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predefined</a:t>
            </a:r>
          </a:p>
          <a:p>
            <a:pPr>
              <a:defRPr sz="1200"/>
            </a:pPr>
            <a:r>
              <a:t>AIC</a:t>
            </a:r>
          </a:p>
          <a:p>
            <a:pPr>
              <a:defRPr sz="1200"/>
            </a:pPr>
            <a:r>
              <a:t>BIC</a:t>
            </a:r>
          </a:p>
          <a:p>
            <a:pPr>
              <a:defRPr sz="1200"/>
            </a:pPr>
            <a:r>
              <a:t>MDL</a:t>
            </a:r>
          </a:p>
        </p:txBody>
      </p:sp>
      <p:sp>
        <p:nvSpPr>
          <p:cNvPr id="229" name="-&gt;"/>
          <p:cNvSpPr txBox="1"/>
          <p:nvPr/>
        </p:nvSpPr>
        <p:spPr>
          <a:xfrm>
            <a:off x="3320207" y="2905447"/>
            <a:ext cx="28961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-&gt;</a:t>
            </a:r>
          </a:p>
        </p:txBody>
      </p:sp>
      <p:sp>
        <p:nvSpPr>
          <p:cNvPr id="230" name="+"/>
          <p:cNvSpPr txBox="1"/>
          <p:nvPr/>
        </p:nvSpPr>
        <p:spPr>
          <a:xfrm>
            <a:off x="5486813" y="2926571"/>
            <a:ext cx="238860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Equation"/>
              <p:cNvSpPr txBox="1"/>
              <p:nvPr/>
            </p:nvSpPr>
            <p:spPr>
              <a:xfrm>
                <a:off x="3706638" y="1898805"/>
                <a:ext cx="3757920" cy="2853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𝑐𝑝𝑠</m:t>
                          </m:r>
                        </m:sub>
                      </m:sSub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𝑐𝑝𝑠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Penalty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𝑐𝑝𝑠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638" y="1898805"/>
                <a:ext cx="3757920" cy="285389"/>
              </a:xfrm>
              <a:prstGeom prst="rect">
                <a:avLst/>
              </a:prstGeom>
              <a:blipFill>
                <a:blip r:embed="rId2"/>
                <a:stretch>
                  <a:fillRect l="-2020" t="-8696" r="-5387" b="-521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Solve:"/>
          <p:cNvSpPr txBox="1"/>
          <p:nvPr/>
        </p:nvSpPr>
        <p:spPr>
          <a:xfrm>
            <a:off x="1942622" y="1865317"/>
            <a:ext cx="947242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Solve: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35" name="Optimisation Problems: Binary Se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Optimisation Problems: Binary Segmentation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37" name="Screenshot 2022-11-04 at 12.47.46.png" descr="Screenshot 2022-11-04 at 12.47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42" y="1595412"/>
            <a:ext cx="4866116" cy="245780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ruong, C., Oudre, L., &amp; Vayatis, N. (2020). Selective review of offline change point detection methods. Signal Processing."/>
          <p:cNvSpPr txBox="1"/>
          <p:nvPr/>
        </p:nvSpPr>
        <p:spPr>
          <a:xfrm>
            <a:off x="1795341" y="4218055"/>
            <a:ext cx="5528118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r>
              <a:t>Truong, C., Oudre, L., &amp; Vayatis, N. (2020). Selective review of offline change point detection methods. Signal Processing.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Idea: Recursively split (sub-)signal into two segments…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444599" y="4770468"/>
                <a:ext cx="8229601" cy="13207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Idea: Recursively split (sub-)signal into two segments</a:t>
                </a:r>
              </a:p>
              <a:p>
                <a:r>
                  <a:t>Split criterion: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1&lt;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&lt;|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m:rPr>
                        <m:nor/>
                      </m:rP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+1,|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r>
                  <a:t>Popular approximation, extensions called circular / wild  </a:t>
                </a:r>
              </a:p>
            </p:txBody>
          </p:sp>
        </mc:Choice>
        <mc:Fallback xmlns="">
          <p:sp>
            <p:nvSpPr>
              <p:cNvPr id="239" name="Idea: Recursively split (sub-)signal into two segment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44599" y="4770468"/>
                <a:ext cx="8229601" cy="1320784"/>
              </a:xfrm>
              <a:prstGeom prst="rect">
                <a:avLst/>
              </a:prstGeom>
              <a:blipFill>
                <a:blip r:embed="rId3"/>
                <a:stretch>
                  <a:fillRect t="-1905" b="-9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42" name="Density of Similar Subsequ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Density of Similar Subsequences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44" name="Clustering problem: segments contain mutually similar subsequences…"/>
          <p:cNvSpPr txBox="1">
            <a:spLocks noGrp="1"/>
          </p:cNvSpPr>
          <p:nvPr>
            <p:ph type="body" sz="quarter" idx="1"/>
          </p:nvPr>
        </p:nvSpPr>
        <p:spPr>
          <a:xfrm>
            <a:off x="457200" y="4615270"/>
            <a:ext cx="8229600" cy="1239561"/>
          </a:xfrm>
          <a:prstGeom prst="rect">
            <a:avLst/>
          </a:prstGeom>
        </p:spPr>
        <p:txBody>
          <a:bodyPr/>
          <a:lstStyle/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Clustering problem: segments contain mutually similar subsequences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Change points: Transition between groups of similar subsequences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Arcs: nearest neighbour relationships (reveal density information)</a:t>
            </a:r>
          </a:p>
        </p:txBody>
      </p:sp>
      <p:pic>
        <p:nvPicPr>
          <p:cNvPr id="245" name="Screenshot 2024-07-17 at 14.12.23.png" descr="Screenshot 2024-07-17 at 14.12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71" y="2892405"/>
            <a:ext cx="7957203" cy="844563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Aterial blood pressure recording…"/>
          <p:cNvSpPr txBox="1"/>
          <p:nvPr/>
        </p:nvSpPr>
        <p:spPr>
          <a:xfrm>
            <a:off x="764438" y="3993631"/>
            <a:ext cx="7679468" cy="36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/>
            </a:pPr>
            <a:r>
              <a:t>Aterial blood pressure recording</a:t>
            </a:r>
          </a:p>
          <a:p>
            <a:pPr>
              <a:defRPr sz="800"/>
            </a:pPr>
            <a:r>
              <a:t>Gharghabi, S., Yeh, C. C. M., Ding, Y., Ding, W., Hibbing, P., LaMunion, S., ... &amp; Keogh, E. (2019). </a:t>
            </a:r>
          </a:p>
          <a:p>
            <a:pPr>
              <a:defRPr sz="800"/>
            </a:pPr>
            <a:r>
              <a:t>Domain agnostic online semantic segmentation for multi-dimensional time series. Data mining and knowledge discovery.</a:t>
            </a:r>
          </a:p>
        </p:txBody>
      </p:sp>
      <p:sp>
        <p:nvSpPr>
          <p:cNvPr id="247" name="Line"/>
          <p:cNvSpPr/>
          <p:nvPr/>
        </p:nvSpPr>
        <p:spPr>
          <a:xfrm flipV="1">
            <a:off x="4664276" y="2729686"/>
            <a:ext cx="1" cy="1170001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48" name="Change at 2.4k"/>
          <p:cNvSpPr txBox="1"/>
          <p:nvPr/>
        </p:nvSpPr>
        <p:spPr>
          <a:xfrm>
            <a:off x="4107543" y="2374028"/>
            <a:ext cx="111346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Change at 2.4k</a:t>
            </a:r>
          </a:p>
        </p:txBody>
      </p:sp>
      <p:sp>
        <p:nvSpPr>
          <p:cNvPr id="249" name="Rectangle"/>
          <p:cNvSpPr/>
          <p:nvPr/>
        </p:nvSpPr>
        <p:spPr>
          <a:xfrm>
            <a:off x="1505322" y="2931541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Rectangle"/>
          <p:cNvSpPr/>
          <p:nvPr/>
        </p:nvSpPr>
        <p:spPr>
          <a:xfrm>
            <a:off x="2123939" y="2933604"/>
            <a:ext cx="331459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Rectangle"/>
          <p:cNvSpPr/>
          <p:nvPr/>
        </p:nvSpPr>
        <p:spPr>
          <a:xfrm>
            <a:off x="3087974" y="2931541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Rectangle"/>
          <p:cNvSpPr/>
          <p:nvPr/>
        </p:nvSpPr>
        <p:spPr>
          <a:xfrm>
            <a:off x="5245520" y="3014829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Rectangle"/>
          <p:cNvSpPr/>
          <p:nvPr/>
        </p:nvSpPr>
        <p:spPr>
          <a:xfrm>
            <a:off x="6177270" y="3027529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Rectangle"/>
          <p:cNvSpPr/>
          <p:nvPr/>
        </p:nvSpPr>
        <p:spPr>
          <a:xfrm>
            <a:off x="7070921" y="3029592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Connection Line"/>
          <p:cNvSpPr/>
          <p:nvPr/>
        </p:nvSpPr>
        <p:spPr>
          <a:xfrm>
            <a:off x="1608161" y="2637431"/>
            <a:ext cx="678391" cy="195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8" extrusionOk="0">
                <a:moveTo>
                  <a:pt x="0" y="16208"/>
                </a:moveTo>
                <a:cubicBezTo>
                  <a:pt x="6980" y="-4919"/>
                  <a:pt x="14180" y="-5392"/>
                  <a:pt x="21600" y="14789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67" name="Connection Line"/>
          <p:cNvSpPr/>
          <p:nvPr/>
        </p:nvSpPr>
        <p:spPr>
          <a:xfrm>
            <a:off x="2374399" y="2630370"/>
            <a:ext cx="963730" cy="208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83"/>
                </a:moveTo>
                <a:cubicBezTo>
                  <a:pt x="7008" y="-5389"/>
                  <a:pt x="14208" y="-4846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57" name="Rectangle"/>
          <p:cNvSpPr/>
          <p:nvPr/>
        </p:nvSpPr>
        <p:spPr>
          <a:xfrm>
            <a:off x="3716479" y="2931541"/>
            <a:ext cx="331459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Connection Line"/>
          <p:cNvSpPr/>
          <p:nvPr/>
        </p:nvSpPr>
        <p:spPr>
          <a:xfrm>
            <a:off x="2350036" y="2408503"/>
            <a:ext cx="1533360" cy="43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97"/>
                </a:moveTo>
                <a:cubicBezTo>
                  <a:pt x="6857" y="-5389"/>
                  <a:pt x="14057" y="-4851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59" name="Rectangle"/>
          <p:cNvSpPr/>
          <p:nvPr/>
        </p:nvSpPr>
        <p:spPr>
          <a:xfrm>
            <a:off x="7928274" y="3036875"/>
            <a:ext cx="331459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Connection Line"/>
          <p:cNvSpPr/>
          <p:nvPr/>
        </p:nvSpPr>
        <p:spPr>
          <a:xfrm>
            <a:off x="5435986" y="2741690"/>
            <a:ext cx="963730" cy="208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83"/>
                </a:moveTo>
                <a:cubicBezTo>
                  <a:pt x="7008" y="-5389"/>
                  <a:pt x="14208" y="-4846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70" name="Connection Line"/>
          <p:cNvSpPr/>
          <p:nvPr/>
        </p:nvSpPr>
        <p:spPr>
          <a:xfrm>
            <a:off x="6462960" y="2721078"/>
            <a:ext cx="1673902" cy="229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9" extrusionOk="0">
                <a:moveTo>
                  <a:pt x="0" y="12050"/>
                </a:moveTo>
                <a:cubicBezTo>
                  <a:pt x="7000" y="-5321"/>
                  <a:pt x="14200" y="-3911"/>
                  <a:pt x="21600" y="16279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71" name="Connection Line"/>
          <p:cNvSpPr/>
          <p:nvPr/>
        </p:nvSpPr>
        <p:spPr>
          <a:xfrm>
            <a:off x="7173131" y="2732166"/>
            <a:ext cx="963731" cy="208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83"/>
                </a:moveTo>
                <a:cubicBezTo>
                  <a:pt x="7008" y="-5389"/>
                  <a:pt x="14208" y="-4846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72" name="Connection Line"/>
          <p:cNvSpPr/>
          <p:nvPr/>
        </p:nvSpPr>
        <p:spPr>
          <a:xfrm>
            <a:off x="5374525" y="2367593"/>
            <a:ext cx="1809944" cy="561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9" extrusionOk="0">
                <a:moveTo>
                  <a:pt x="0" y="16209"/>
                </a:moveTo>
                <a:cubicBezTo>
                  <a:pt x="4544" y="-4906"/>
                  <a:pt x="11744" y="-5391"/>
                  <a:pt x="21600" y="14754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64" name="Line"/>
          <p:cNvSpPr/>
          <p:nvPr/>
        </p:nvSpPr>
        <p:spPr>
          <a:xfrm>
            <a:off x="3707424" y="1760850"/>
            <a:ext cx="859025" cy="546152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65" name="Low density of similar subsequences…"/>
          <p:cNvSpPr txBox="1"/>
          <p:nvPr/>
        </p:nvSpPr>
        <p:spPr>
          <a:xfrm>
            <a:off x="1523188" y="1486257"/>
            <a:ext cx="2674209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200"/>
            </a:pPr>
            <a:r>
              <a:t>Low density of similar subsequences </a:t>
            </a:r>
          </a:p>
          <a:p>
            <a:pPr algn="ctr">
              <a:defRPr sz="1200"/>
            </a:pPr>
            <a:r>
              <a:t>across segments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75" name="FLUSS: Arc Cur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FLUSS: Arc Curve</a:t>
            </a:r>
          </a:p>
        </p:txBody>
      </p:sp>
      <p:sp>
        <p:nvSpPr>
          <p:cNvPr id="276" name="Arc curve: number of nearest-neighbour crossings…"/>
          <p:cNvSpPr txBox="1">
            <a:spLocks noGrp="1"/>
          </p:cNvSpPr>
          <p:nvPr>
            <p:ph type="body" sz="quarter" idx="1"/>
          </p:nvPr>
        </p:nvSpPr>
        <p:spPr>
          <a:xfrm>
            <a:off x="728705" y="4747990"/>
            <a:ext cx="6891613" cy="1170001"/>
          </a:xfrm>
          <a:prstGeom prst="rect">
            <a:avLst/>
          </a:prstGeom>
        </p:spPr>
        <p:txBody>
          <a:bodyPr/>
          <a:lstStyle/>
          <a:p>
            <a:r>
              <a:t>Arc curve: number of nearest-neighbour crossings</a:t>
            </a:r>
          </a:p>
          <a:p>
            <a:r>
              <a:t>Idea: Split TS at nearest-neighbour arc curve minima</a:t>
            </a:r>
          </a:p>
          <a:p>
            <a:r>
              <a:t>Multivariate / streaming version, ESPRESSO extension</a:t>
            </a:r>
          </a:p>
        </p:txBody>
      </p:sp>
      <p:sp>
        <p:nvSpPr>
          <p:cNvPr id="2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78" name="Screenshot 2022-11-04 at 13.27.03.png" descr="Screenshot 2022-11-04 at 13.27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61" y="2295726"/>
            <a:ext cx="5037301" cy="1490889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S: Reclining man rotated into standing position"/>
          <p:cNvSpPr txBox="1"/>
          <p:nvPr/>
        </p:nvSpPr>
        <p:spPr>
          <a:xfrm>
            <a:off x="2316497" y="1855699"/>
            <a:ext cx="385869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TS: Reclining man rotated into standing position</a:t>
            </a:r>
          </a:p>
        </p:txBody>
      </p:sp>
      <p:sp>
        <p:nvSpPr>
          <p:cNvPr id="280" name="Arc Curve Profile"/>
          <p:cNvSpPr txBox="1"/>
          <p:nvPr/>
        </p:nvSpPr>
        <p:spPr>
          <a:xfrm>
            <a:off x="2393245" y="3922753"/>
            <a:ext cx="356253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Arc Curve Profile</a:t>
            </a:r>
          </a:p>
        </p:txBody>
      </p:sp>
      <p:sp>
        <p:nvSpPr>
          <p:cNvPr id="281" name="Global minimum…"/>
          <p:cNvSpPr txBox="1"/>
          <p:nvPr/>
        </p:nvSpPr>
        <p:spPr>
          <a:xfrm>
            <a:off x="6529833" y="1976131"/>
            <a:ext cx="1511000" cy="528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200"/>
            </a:pPr>
            <a:r>
              <a:t>Global minimum </a:t>
            </a:r>
          </a:p>
          <a:p>
            <a:pPr algn="ctr">
              <a:defRPr sz="1200"/>
            </a:pPr>
            <a:r>
              <a:t>captures abrupt shift</a:t>
            </a:r>
          </a:p>
        </p:txBody>
      </p:sp>
      <p:sp>
        <p:nvSpPr>
          <p:cNvPr id="282" name="Line"/>
          <p:cNvSpPr/>
          <p:nvPr/>
        </p:nvSpPr>
        <p:spPr>
          <a:xfrm flipH="1">
            <a:off x="4479494" y="2269797"/>
            <a:ext cx="1930617" cy="1101746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83" name="Gharghabi, S., Yeh, C. C. M., Ding, Y., Ding, W., Hibbing, P., LaMunion, S., ... &amp; Keogh, E. (2019).…"/>
          <p:cNvSpPr txBox="1"/>
          <p:nvPr/>
        </p:nvSpPr>
        <p:spPr>
          <a:xfrm>
            <a:off x="1506836" y="4186825"/>
            <a:ext cx="5663329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Gharghabi, S., Yeh, C. C. M., Ding, Y., Ding, W., Hibbing, P., LaMunion, S., ... &amp; Keogh, E. (2019). </a:t>
            </a:r>
          </a:p>
          <a:p>
            <a:pPr>
              <a:defRPr sz="800"/>
            </a:pPr>
            <a:r>
              <a:t>Domain agnostic online semantic segmentation for multi-dimensional time series. Data mining and knowledge discovery.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86" name="Self-supervised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Self-supervised Classification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8" name="Self-supervised Classification: TS segments represent different labels…"/>
          <p:cNvSpPr txBox="1">
            <a:spLocks noGrp="1"/>
          </p:cNvSpPr>
          <p:nvPr>
            <p:ph type="body" sz="quarter" idx="1"/>
          </p:nvPr>
        </p:nvSpPr>
        <p:spPr>
          <a:xfrm>
            <a:off x="376769" y="5142471"/>
            <a:ext cx="8229601" cy="1142470"/>
          </a:xfrm>
          <a:prstGeom prst="rect">
            <a:avLst/>
          </a:prstGeom>
        </p:spPr>
        <p:txBody>
          <a:bodyPr/>
          <a:lstStyle/>
          <a:p>
            <a:pPr marL="402336" indent="-201168" defTabSz="804672">
              <a:spcBef>
                <a:spcPts val="400"/>
              </a:spcBef>
              <a:buSzPts val="1700"/>
              <a:defRPr sz="1760"/>
            </a:pPr>
            <a:r>
              <a:t>Self-supervised Classification: TS segments represent different labels </a:t>
            </a:r>
          </a:p>
          <a:p>
            <a:pPr marL="402336" indent="-201168" defTabSz="804672">
              <a:spcBef>
                <a:spcPts val="400"/>
              </a:spcBef>
              <a:buSzPts val="1700"/>
              <a:defRPr sz="1760"/>
            </a:pPr>
            <a:r>
              <a:t>Find TS splits such that classifier scores high performance on windows</a:t>
            </a:r>
          </a:p>
          <a:p>
            <a:pPr marL="402336" indent="-201168" defTabSz="804672">
              <a:spcBef>
                <a:spcPts val="400"/>
              </a:spcBef>
              <a:buSzPts val="1700"/>
              <a:defRPr sz="1760"/>
            </a:pPr>
            <a:r>
              <a:t>Leverage development of supervised classification for unsupervised problem</a:t>
            </a:r>
          </a:p>
        </p:txBody>
      </p:sp>
      <p:sp>
        <p:nvSpPr>
          <p:cNvPr id="289" name="Line"/>
          <p:cNvSpPr/>
          <p:nvPr/>
        </p:nvSpPr>
        <p:spPr>
          <a:xfrm flipV="1">
            <a:off x="2203515" y="2272009"/>
            <a:ext cx="1" cy="591197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90" name="Split 1"/>
          <p:cNvSpPr txBox="1"/>
          <p:nvPr/>
        </p:nvSpPr>
        <p:spPr>
          <a:xfrm>
            <a:off x="1904103" y="1975410"/>
            <a:ext cx="573425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Split 1</a:t>
            </a:r>
          </a:p>
        </p:txBody>
      </p:sp>
      <p:pic>
        <p:nvPicPr>
          <p:cNvPr id="291" name="Screenshot 2024-07-19 at 09.55.10.png" descr="Screenshot 2024-07-19 at 09.55.1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1795" y="2379043"/>
            <a:ext cx="1827668" cy="40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creenshot 2024-07-19 at 09.55.10 2.png" descr="Screenshot 2024-07-19 at 09.55.10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211" y="2388038"/>
            <a:ext cx="5092337" cy="38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Screenshot 2024-07-19 at 09.55.10 3.png" descr="Screenshot 2024-07-19 at 09.55.10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8" y="3611313"/>
            <a:ext cx="3480274" cy="388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Screenshot 2024-07-19 at 09.55.10 4.png" descr="Screenshot 2024-07-19 at 09.55.10 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647" y="3619374"/>
            <a:ext cx="3480275" cy="34737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Line"/>
          <p:cNvSpPr/>
          <p:nvPr/>
        </p:nvSpPr>
        <p:spPr>
          <a:xfrm flipV="1">
            <a:off x="3782620" y="3497462"/>
            <a:ext cx="1" cy="591197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96" name="Split 2"/>
          <p:cNvSpPr txBox="1"/>
          <p:nvPr/>
        </p:nvSpPr>
        <p:spPr>
          <a:xfrm>
            <a:off x="3483207" y="3200863"/>
            <a:ext cx="573426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Split 2</a:t>
            </a:r>
          </a:p>
        </p:txBody>
      </p:sp>
      <p:sp>
        <p:nvSpPr>
          <p:cNvPr id="297" name="Class 0"/>
          <p:cNvSpPr txBox="1"/>
          <p:nvPr/>
        </p:nvSpPr>
        <p:spPr>
          <a:xfrm>
            <a:off x="658332" y="1975410"/>
            <a:ext cx="658034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Class 0</a:t>
            </a:r>
          </a:p>
        </p:txBody>
      </p:sp>
      <p:sp>
        <p:nvSpPr>
          <p:cNvPr id="298" name="Class 0"/>
          <p:cNvSpPr txBox="1"/>
          <p:nvPr/>
        </p:nvSpPr>
        <p:spPr>
          <a:xfrm>
            <a:off x="1431769" y="3202117"/>
            <a:ext cx="65803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Class 0</a:t>
            </a:r>
          </a:p>
        </p:txBody>
      </p:sp>
      <p:sp>
        <p:nvSpPr>
          <p:cNvPr id="299" name="Class 1"/>
          <p:cNvSpPr txBox="1"/>
          <p:nvPr/>
        </p:nvSpPr>
        <p:spPr>
          <a:xfrm>
            <a:off x="5472191" y="3202117"/>
            <a:ext cx="658034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Class 1</a:t>
            </a:r>
          </a:p>
        </p:txBody>
      </p:sp>
      <p:sp>
        <p:nvSpPr>
          <p:cNvPr id="300" name="Class 1"/>
          <p:cNvSpPr txBox="1"/>
          <p:nvPr/>
        </p:nvSpPr>
        <p:spPr>
          <a:xfrm>
            <a:off x="4812693" y="1975410"/>
            <a:ext cx="658035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Class 1</a:t>
            </a:r>
          </a:p>
        </p:txBody>
      </p:sp>
      <p:sp>
        <p:nvSpPr>
          <p:cNvPr id="301" name="Cross-Val-F1: 62%"/>
          <p:cNvSpPr txBox="1"/>
          <p:nvPr/>
        </p:nvSpPr>
        <p:spPr>
          <a:xfrm>
            <a:off x="7471393" y="2464238"/>
            <a:ext cx="142583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Cross-Val-F1: 62%</a:t>
            </a:r>
          </a:p>
        </p:txBody>
      </p:sp>
      <p:sp>
        <p:nvSpPr>
          <p:cNvPr id="302" name="Cross-Val-F1: 96%"/>
          <p:cNvSpPr txBox="1"/>
          <p:nvPr/>
        </p:nvSpPr>
        <p:spPr>
          <a:xfrm>
            <a:off x="7471393" y="3689805"/>
            <a:ext cx="142583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Cross-Val-F1: 96%</a:t>
            </a:r>
          </a:p>
        </p:txBody>
      </p:sp>
      <p:sp>
        <p:nvSpPr>
          <p:cNvPr id="303" name="Rectangle"/>
          <p:cNvSpPr/>
          <p:nvPr/>
        </p:nvSpPr>
        <p:spPr>
          <a:xfrm>
            <a:off x="709287" y="2389857"/>
            <a:ext cx="217331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1136934" y="2389659"/>
            <a:ext cx="217331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Rectangle"/>
          <p:cNvSpPr/>
          <p:nvPr/>
        </p:nvSpPr>
        <p:spPr>
          <a:xfrm>
            <a:off x="2854919" y="2389659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Rectangle"/>
          <p:cNvSpPr/>
          <p:nvPr/>
        </p:nvSpPr>
        <p:spPr>
          <a:xfrm>
            <a:off x="3289393" y="2389659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Rectangle"/>
          <p:cNvSpPr/>
          <p:nvPr/>
        </p:nvSpPr>
        <p:spPr>
          <a:xfrm>
            <a:off x="4382904" y="2376959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Rectangle"/>
          <p:cNvSpPr/>
          <p:nvPr/>
        </p:nvSpPr>
        <p:spPr>
          <a:xfrm>
            <a:off x="878684" y="3615225"/>
            <a:ext cx="217330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ectangle"/>
          <p:cNvSpPr/>
          <p:nvPr/>
        </p:nvSpPr>
        <p:spPr>
          <a:xfrm>
            <a:off x="1498024" y="3624013"/>
            <a:ext cx="217331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Rectangle"/>
          <p:cNvSpPr/>
          <p:nvPr/>
        </p:nvSpPr>
        <p:spPr>
          <a:xfrm>
            <a:off x="1908920" y="3626509"/>
            <a:ext cx="217330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Rectangle"/>
          <p:cNvSpPr/>
          <p:nvPr/>
        </p:nvSpPr>
        <p:spPr>
          <a:xfrm>
            <a:off x="4241079" y="3610223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923217" y="3610223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Rectangle"/>
          <p:cNvSpPr/>
          <p:nvPr/>
        </p:nvSpPr>
        <p:spPr>
          <a:xfrm>
            <a:off x="5389106" y="3622923"/>
            <a:ext cx="217331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0"/>
          <p:cNvSpPr txBox="1"/>
          <p:nvPr/>
        </p:nvSpPr>
        <p:spPr>
          <a:xfrm>
            <a:off x="700643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15" name="0"/>
          <p:cNvSpPr txBox="1"/>
          <p:nvPr/>
        </p:nvSpPr>
        <p:spPr>
          <a:xfrm>
            <a:off x="1128290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16" name="1"/>
          <p:cNvSpPr txBox="1"/>
          <p:nvPr/>
        </p:nvSpPr>
        <p:spPr>
          <a:xfrm>
            <a:off x="2846275" y="2743429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7" name="1"/>
          <p:cNvSpPr txBox="1"/>
          <p:nvPr/>
        </p:nvSpPr>
        <p:spPr>
          <a:xfrm>
            <a:off x="3280748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8" name="1"/>
          <p:cNvSpPr txBox="1"/>
          <p:nvPr/>
        </p:nvSpPr>
        <p:spPr>
          <a:xfrm>
            <a:off x="4374260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9" name="0"/>
          <p:cNvSpPr txBox="1"/>
          <p:nvPr/>
        </p:nvSpPr>
        <p:spPr>
          <a:xfrm>
            <a:off x="870040" y="3989574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20" name="0"/>
          <p:cNvSpPr txBox="1"/>
          <p:nvPr/>
        </p:nvSpPr>
        <p:spPr>
          <a:xfrm>
            <a:off x="1489380" y="3993001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21" name="0"/>
          <p:cNvSpPr txBox="1"/>
          <p:nvPr/>
        </p:nvSpPr>
        <p:spPr>
          <a:xfrm>
            <a:off x="1874876" y="3989574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22" name="1"/>
          <p:cNvSpPr txBox="1"/>
          <p:nvPr/>
        </p:nvSpPr>
        <p:spPr>
          <a:xfrm>
            <a:off x="4232434" y="3989574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3" name="1"/>
          <p:cNvSpPr txBox="1"/>
          <p:nvPr/>
        </p:nvSpPr>
        <p:spPr>
          <a:xfrm>
            <a:off x="4914573" y="3993001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4" name="1"/>
          <p:cNvSpPr txBox="1"/>
          <p:nvPr/>
        </p:nvSpPr>
        <p:spPr>
          <a:xfrm>
            <a:off x="5372481" y="3989574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5" name="GunPoint hand motion recording…"/>
          <p:cNvSpPr txBox="1"/>
          <p:nvPr/>
        </p:nvSpPr>
        <p:spPr>
          <a:xfrm>
            <a:off x="309911" y="4359478"/>
            <a:ext cx="6495717" cy="36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/>
            </a:pPr>
            <a:r>
              <a:t>GunPoint hand motion recording</a:t>
            </a:r>
          </a:p>
          <a:p>
            <a:pPr>
              <a:defRPr sz="800"/>
            </a:pPr>
            <a:r>
              <a:t>Ratanamahatana, C. A., &amp; Keogh, E. (2005). Three myths about dynamic time warping data mining. </a:t>
            </a:r>
          </a:p>
          <a:p>
            <a:pPr>
              <a:defRPr sz="800"/>
            </a:pPr>
            <a:r>
              <a:t>In Proceedings of the 2005 SIAM international conference on data mining (pp. 506-510). Society for Industrial and Applied Mathematics.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28" name="ClaSP: Binary Classificat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ClaSP: Binary Classification Problem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30" name="Idea: Create artificial binary subsequence classification problems…"/>
          <p:cNvSpPr txBox="1">
            <a:spLocks noGrp="1"/>
          </p:cNvSpPr>
          <p:nvPr>
            <p:ph type="body" sz="quarter" idx="1"/>
          </p:nvPr>
        </p:nvSpPr>
        <p:spPr>
          <a:xfrm>
            <a:off x="444599" y="4414700"/>
            <a:ext cx="8229601" cy="1163542"/>
          </a:xfrm>
          <a:prstGeom prst="rect">
            <a:avLst/>
          </a:prstGeom>
        </p:spPr>
        <p:txBody>
          <a:bodyPr/>
          <a:lstStyle/>
          <a:p>
            <a:r>
              <a:t>Idea: Create artificial binary subsequence classification problems </a:t>
            </a:r>
          </a:p>
          <a:p>
            <a:r>
              <a:t>Subsequences either belong to segment with class 0 or 1</a:t>
            </a:r>
          </a:p>
          <a:p>
            <a:r>
              <a:t>Efficient enumeration of different labelings</a:t>
            </a:r>
          </a:p>
        </p:txBody>
      </p:sp>
      <p:pic>
        <p:nvPicPr>
          <p:cNvPr id="331" name="Screenshot 2023-02-23 at 11.47.10.png" descr="Screenshot 2023-02-23 at 11.47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22" y="2506492"/>
            <a:ext cx="3485688" cy="910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Screenshot 2023-02-23 at 11.48.25.png" descr="Screenshot 2023-02-23 at 11.48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90" y="2214829"/>
            <a:ext cx="2791847" cy="136346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Line"/>
          <p:cNvSpPr/>
          <p:nvPr/>
        </p:nvSpPr>
        <p:spPr>
          <a:xfrm>
            <a:off x="4666377" y="2961630"/>
            <a:ext cx="654045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34" name="1"/>
          <p:cNvSpPr/>
          <p:nvPr/>
        </p:nvSpPr>
        <p:spPr>
          <a:xfrm>
            <a:off x="809944" y="2236177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1</a:t>
            </a:r>
          </a:p>
        </p:txBody>
      </p:sp>
      <p:sp>
        <p:nvSpPr>
          <p:cNvPr id="335" name="2"/>
          <p:cNvSpPr/>
          <p:nvPr/>
        </p:nvSpPr>
        <p:spPr>
          <a:xfrm>
            <a:off x="5150302" y="2236177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2</a:t>
            </a:r>
          </a:p>
        </p:txBody>
      </p:sp>
      <p:sp>
        <p:nvSpPr>
          <p:cNvPr id="336" name="Schäfer, P., Ermshaus, A., &amp; Leser, U. (2021). Clasp-time series segmentation.  In Proceedings of the…"/>
          <p:cNvSpPr txBox="1"/>
          <p:nvPr/>
        </p:nvSpPr>
        <p:spPr>
          <a:xfrm>
            <a:off x="2191345" y="3754812"/>
            <a:ext cx="4682258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Schäfer, P., Ermshaus, A., &amp; Leser, U. (2021). Clasp-time series segmentation.  In Proceedings of the </a:t>
            </a:r>
          </a:p>
          <a:p>
            <a:pPr>
              <a:defRPr sz="800"/>
            </a:pPr>
            <a:r>
              <a:t>30th ACM international conference on information &amp; knowledge management.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39" name="ClaSP: Pro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ClaSP: Profile</a:t>
            </a:r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41" name="Efficient k-NN classifier relabelling, parameter-free…"/>
          <p:cNvSpPr txBox="1">
            <a:spLocks noGrp="1"/>
          </p:cNvSpPr>
          <p:nvPr>
            <p:ph type="body" sz="quarter" idx="1"/>
          </p:nvPr>
        </p:nvSpPr>
        <p:spPr>
          <a:xfrm>
            <a:off x="444599" y="4293640"/>
            <a:ext cx="8229601" cy="1163542"/>
          </a:xfrm>
          <a:prstGeom prst="rect">
            <a:avLst/>
          </a:prstGeom>
        </p:spPr>
        <p:txBody>
          <a:bodyPr/>
          <a:lstStyle/>
          <a:p>
            <a:r>
              <a:t>Efficient </a:t>
            </a:r>
            <a:r>
              <a:rPr i="1"/>
              <a:t>k</a:t>
            </a:r>
            <a:r>
              <a:t>-NN classifier relabelling, parameter-free</a:t>
            </a:r>
          </a:p>
          <a:p>
            <a:r>
              <a:t>Profile: cross-validation scores for hypothetical splits</a:t>
            </a:r>
          </a:p>
          <a:p>
            <a:r>
              <a:t>Streaming / multivariate versions, ensembling extension</a:t>
            </a:r>
          </a:p>
        </p:txBody>
      </p:sp>
      <p:pic>
        <p:nvPicPr>
          <p:cNvPr id="342" name="Screenshot 2023-02-23 at 11.52.44.png" descr="Screenshot 2023-02-23 at 11.52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3" y="1953353"/>
            <a:ext cx="2668191" cy="1500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shot 2023-02-23 at 11.54.55.png" descr="Screenshot 2023-02-23 at 11.54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58" y="2538748"/>
            <a:ext cx="3073140" cy="696945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Line"/>
          <p:cNvSpPr/>
          <p:nvPr/>
        </p:nvSpPr>
        <p:spPr>
          <a:xfrm flipH="1">
            <a:off x="4317543" y="2813780"/>
            <a:ext cx="658543" cy="1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45" name="3"/>
          <p:cNvSpPr/>
          <p:nvPr/>
        </p:nvSpPr>
        <p:spPr>
          <a:xfrm>
            <a:off x="750872" y="2082642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3</a:t>
            </a:r>
          </a:p>
        </p:txBody>
      </p:sp>
      <p:sp>
        <p:nvSpPr>
          <p:cNvPr id="346" name="Schäfer, P., Ermshaus, A., &amp; Leser, U. (2021). Clasp-time series segmentation.  In Proceedings of the…"/>
          <p:cNvSpPr txBox="1"/>
          <p:nvPr/>
        </p:nvSpPr>
        <p:spPr>
          <a:xfrm>
            <a:off x="2305686" y="3676724"/>
            <a:ext cx="4682257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Schäfer, P., Ermshaus, A., &amp; Leser, U. (2021). Clasp-time series segmentation.  In Proceedings of the </a:t>
            </a:r>
          </a:p>
          <a:p>
            <a:pPr>
              <a:defRPr sz="800"/>
            </a:pPr>
            <a:r>
              <a:t>30th ACM international conference on information &amp; knowledge management.</a:t>
            </a:r>
          </a:p>
        </p:txBody>
      </p:sp>
      <p:pic>
        <p:nvPicPr>
          <p:cNvPr id="347" name="Screenshot 2024-09-04 at 14.39.13.png" descr="Screenshot 2024-09-04 at 14.39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31" y="2240528"/>
            <a:ext cx="3134507" cy="26308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4"/>
          <p:cNvSpPr/>
          <p:nvPr/>
        </p:nvSpPr>
        <p:spPr>
          <a:xfrm>
            <a:off x="5222005" y="2190922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51" name="ClaSP: Se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ClaSP: Segmentation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53" name="Local maxima in ClaSP indicate CPs candidates…"/>
          <p:cNvSpPr txBox="1">
            <a:spLocks noGrp="1"/>
          </p:cNvSpPr>
          <p:nvPr>
            <p:ph type="body" sz="quarter" idx="1"/>
          </p:nvPr>
        </p:nvSpPr>
        <p:spPr>
          <a:xfrm>
            <a:off x="279880" y="5221641"/>
            <a:ext cx="8229601" cy="1067784"/>
          </a:xfrm>
          <a:prstGeom prst="rect">
            <a:avLst/>
          </a:prstGeom>
        </p:spPr>
        <p:txBody>
          <a:bodyPr/>
          <a:lstStyle/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Local maxima in ClaSP indicate CPs candidates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Validate if global maximum is CP with hypothesis testing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Recursively calculate profiles for sub-segments, repeat process </a:t>
            </a:r>
          </a:p>
        </p:txBody>
      </p:sp>
      <p:pic>
        <p:nvPicPr>
          <p:cNvPr id="354" name="4V7UxzvJ0hbIEMVFCewfs_FYUbzlSnQI2RbEt4agt0Ipe9sjCtD8BAIRn6-_ISoBkKE9MmASnB8sMZtA5-8icFH2i7ucuJPjrbKO-_u7hC-txhakCoeC2QL5D9v4BRyTNvJjc-pYk6tb3dbH1VtVtfnLZ6P2nVM8GPehNfgr6uMWSITzz-_aKQ6_p7k=nw.png" descr="4V7UxzvJ0hbIEMVFCewfs_FYUbzlSnQI2RbEt4agt0Ipe9sjCtD8BAIRn6-_ISoBkKE9MmASnB8sMZtA5-8icFH2i7ucuJPjrbKO-_u7hC-txhakCoeC2QL5D9v4BRyTNvJjc-pYk6tb3dbH1VtVtfnLZ6P2nVM8GPehNfgr6uMWSITzz-_aKQ6_p7k=n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67" y="1901328"/>
            <a:ext cx="6045096" cy="898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7z8w-QagzaJi6Dl0kLNEEO2ZxdRbEOxgNlrS5Yb9oLVTmGHxZrBnGcGyFx4tHcITovCCCi3F6VKS-GSrtA-SnYFmHxgyQ_xIk-TmOY4Mj3CGzY7cfBtslNoNHQforA5Cbfx72XDEnc-rd1i9Yn3ABqWP=nw.png" descr="7z8w-QagzaJi6Dl0kLNEEO2ZxdRbEOxgNlrS5Yb9oLVTmGHxZrBnGcGyFx4tHcITovCCCi3F6VKS-GSrtA-SnYFmHxgyQ_xIk-TmOY4Mj3CGzY7cfBtslNoNHQforA5Cbfx72XDEnc-rd1i9Yn3ABqWP=n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67" y="2891657"/>
            <a:ext cx="6045096" cy="117572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walk"/>
          <p:cNvSpPr txBox="1"/>
          <p:nvPr/>
        </p:nvSpPr>
        <p:spPr>
          <a:xfrm>
            <a:off x="2378448" y="1582105"/>
            <a:ext cx="45473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walk</a:t>
            </a:r>
          </a:p>
        </p:txBody>
      </p:sp>
      <p:sp>
        <p:nvSpPr>
          <p:cNvPr id="357" name="jog"/>
          <p:cNvSpPr txBox="1"/>
          <p:nvPr/>
        </p:nvSpPr>
        <p:spPr>
          <a:xfrm>
            <a:off x="4382783" y="1449257"/>
            <a:ext cx="353234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jog</a:t>
            </a:r>
          </a:p>
        </p:txBody>
      </p:sp>
      <p:sp>
        <p:nvSpPr>
          <p:cNvPr id="358" name="run"/>
          <p:cNvSpPr txBox="1"/>
          <p:nvPr/>
        </p:nvSpPr>
        <p:spPr>
          <a:xfrm>
            <a:off x="6193351" y="1284228"/>
            <a:ext cx="37012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200"/>
            </a:lvl1pPr>
          </a:lstStyle>
          <a:p>
            <a:r>
              <a:t>run</a:t>
            </a:r>
          </a:p>
        </p:txBody>
      </p:sp>
      <p:sp>
        <p:nvSpPr>
          <p:cNvPr id="359" name="Line"/>
          <p:cNvSpPr/>
          <p:nvPr/>
        </p:nvSpPr>
        <p:spPr>
          <a:xfrm>
            <a:off x="2605815" y="1842847"/>
            <a:ext cx="1" cy="36497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4568568" y="1712476"/>
            <a:ext cx="1" cy="36497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6429214" y="1520471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2" name="Line"/>
          <p:cNvSpPr/>
          <p:nvPr/>
        </p:nvSpPr>
        <p:spPr>
          <a:xfrm flipV="1">
            <a:off x="5313348" y="2708672"/>
            <a:ext cx="1" cy="420601"/>
          </a:xfrm>
          <a:prstGeom prst="line">
            <a:avLst/>
          </a:prstGeom>
          <a:ln w="12700">
            <a:solidFill>
              <a:schemeClr val="accent3">
                <a:satOff val="-6373"/>
                <a:lumOff val="-10823"/>
              </a:schemeClr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3" name="valid split at 6.8k"/>
          <p:cNvSpPr txBox="1"/>
          <p:nvPr/>
        </p:nvSpPr>
        <p:spPr>
          <a:xfrm>
            <a:off x="4675104" y="3350135"/>
            <a:ext cx="127648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3">
                    <a:satOff val="-6373"/>
                    <a:lumOff val="-10823"/>
                  </a:schemeClr>
                </a:solidFill>
              </a:defRPr>
            </a:lvl1pPr>
          </a:lstStyle>
          <a:p>
            <a:r>
              <a:t>valid split at 6.8k</a:t>
            </a:r>
          </a:p>
        </p:txBody>
      </p:sp>
      <p:pic>
        <p:nvPicPr>
          <p:cNvPr id="364" name="LbZl5NiY3bAbtijUOLXD8aFp9fNxK9ZGLaCcZOYlLhdLjPPhpZPBA7Aj0xnEmXm0ylm-3AnUks9rQNCfORJF9mDcITJKSG-Y2cuV0hxg7PuyGEdjA29LNznPF1CTpBBDK48bGbMnJSc_J33OBjS_Hhva=nw.png" descr="LbZl5NiY3bAbtijUOLXD8aFp9fNxK9ZGLaCcZOYlLhdLjPPhpZPBA7Aj0xnEmXm0ylm-3AnUks9rQNCfORJF9mDcITJKSG-Y2cuV0hxg7PuyGEdjA29LNznPF1CTpBBDK48bGbMnJSc_J33OBjS_Hhva=n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86" y="3844247"/>
            <a:ext cx="4101292" cy="95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39Hs6qOKk7W5z5fslvirDRWzcmhizhrmU9jefeY0vjru7VYjxVZ2REsKDQzRAJOnYOg2XJM6Le4Y59ZiPLqkKwuK6DoMflWNbw1jYIRxWoc3xKTcDlu1SLevFSSwgTmXHwpM3U8uQi7PWgeRTwudYNt6=nw.png" descr="39Hs6qOKk7W5z5fslvirDRWzcmhizhrmU9jefeY0vjru7VYjxVZ2REsKDQzRAJOnYOg2XJM6Le4Y59ZiPLqkKwuK6DoMflWNbw1jYIRxWoc3xKTcDlu1SLevFSSwgTmXHwpM3U8uQi7PWgeRTwudYNt6=n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90" y="4337825"/>
            <a:ext cx="2287483" cy="563723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valid split at 3.8k"/>
          <p:cNvSpPr txBox="1"/>
          <p:nvPr/>
        </p:nvSpPr>
        <p:spPr>
          <a:xfrm>
            <a:off x="2851888" y="4148172"/>
            <a:ext cx="1235527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chemeClr val="accent3">
                    <a:satOff val="-6373"/>
                    <a:lumOff val="-10823"/>
                  </a:schemeClr>
                </a:solidFill>
              </a:defRPr>
            </a:lvl1pPr>
          </a:lstStyle>
          <a:p>
            <a:r>
              <a:t>valid split at 3.8k</a:t>
            </a:r>
          </a:p>
        </p:txBody>
      </p:sp>
      <p:sp>
        <p:nvSpPr>
          <p:cNvPr id="367" name="Line"/>
          <p:cNvSpPr/>
          <p:nvPr/>
        </p:nvSpPr>
        <p:spPr>
          <a:xfrm flipV="1">
            <a:off x="3469651" y="3625287"/>
            <a:ext cx="1" cy="420601"/>
          </a:xfrm>
          <a:prstGeom prst="line">
            <a:avLst/>
          </a:prstGeom>
          <a:ln w="12700">
            <a:solidFill>
              <a:schemeClr val="accent3">
                <a:satOff val="-6373"/>
                <a:lumOff val="-10823"/>
              </a:schemeClr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8" name="Line"/>
          <p:cNvSpPr/>
          <p:nvPr/>
        </p:nvSpPr>
        <p:spPr>
          <a:xfrm flipV="1">
            <a:off x="7062610" y="4129961"/>
            <a:ext cx="1" cy="420601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9" name="not…"/>
          <p:cNvSpPr txBox="1"/>
          <p:nvPr/>
        </p:nvSpPr>
        <p:spPr>
          <a:xfrm>
            <a:off x="6444847" y="4717056"/>
            <a:ext cx="1235527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not </a:t>
            </a:r>
          </a:p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significant</a:t>
            </a:r>
          </a:p>
        </p:txBody>
      </p:sp>
      <p:sp>
        <p:nvSpPr>
          <p:cNvPr id="370" name="Shape"/>
          <p:cNvSpPr/>
          <p:nvPr/>
        </p:nvSpPr>
        <p:spPr>
          <a:xfrm>
            <a:off x="5183998" y="3628988"/>
            <a:ext cx="258701" cy="25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satOff val="-6373"/>
                <a:lumOff val="-10823"/>
              </a:schemeClr>
            </a:solidFill>
          </a:ln>
        </p:spPr>
        <p:txBody>
          <a:bodyPr lIns="0" tIns="0" rIns="0" bIns="0"/>
          <a:lstStyle/>
          <a:p>
            <a:pPr algn="ctr">
              <a:defRPr sz="1000">
                <a:solidFill>
                  <a:schemeClr val="accent3">
                    <a:satOff val="-6373"/>
                    <a:lumOff val="-10823"/>
                  </a:schemeClr>
                </a:solidFill>
              </a:defRPr>
            </a:pPr>
            <a:endParaRPr/>
          </a:p>
        </p:txBody>
      </p:sp>
      <p:sp>
        <p:nvSpPr>
          <p:cNvPr id="371" name="Shape"/>
          <p:cNvSpPr/>
          <p:nvPr/>
        </p:nvSpPr>
        <p:spPr>
          <a:xfrm>
            <a:off x="3340301" y="4512804"/>
            <a:ext cx="258701" cy="25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satOff val="-6373"/>
                <a:lumOff val="-10823"/>
              </a:schemeClr>
            </a:solidFill>
          </a:ln>
        </p:spPr>
        <p:txBody>
          <a:bodyPr lIns="0" tIns="0" rIns="0" bIns="0"/>
          <a:lstStyle/>
          <a:p>
            <a:pPr algn="ctr">
              <a:defRPr sz="1000">
                <a:solidFill>
                  <a:schemeClr val="accent3">
                    <a:satOff val="-6373"/>
                    <a:lumOff val="-10823"/>
                  </a:schemeClr>
                </a:solidFill>
              </a:defRPr>
            </a:pPr>
            <a:endParaRPr/>
          </a:p>
        </p:txBody>
      </p:sp>
      <p:sp>
        <p:nvSpPr>
          <p:cNvPr id="372" name="High Voltage"/>
          <p:cNvSpPr/>
          <p:nvPr/>
        </p:nvSpPr>
        <p:spPr>
          <a:xfrm>
            <a:off x="7490752" y="4763013"/>
            <a:ext cx="116014" cy="25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2"/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2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43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r>
              <a:t>Algorithms</a:t>
            </a:r>
          </a:p>
          <a:p>
            <a:endParaRPr/>
          </a:p>
          <a:p>
            <a:r>
              <a:t>Benchmark Data Sets</a:t>
            </a:r>
            <a:br/>
            <a:endParaRPr/>
          </a:p>
          <a:p>
            <a:r>
              <a:t>Open Problems &amp; Future Work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75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376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r>
              <a:t>Algorithms</a:t>
            </a:r>
          </a:p>
          <a:p>
            <a:endParaRPr/>
          </a:p>
          <a:p>
            <a:r>
              <a:rPr b="1"/>
              <a:t>Benchmark Data Sets</a:t>
            </a:r>
            <a:br/>
            <a:endParaRPr/>
          </a:p>
          <a:p>
            <a:r>
              <a:t>Open Problems &amp; Future Work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80" name="TSS Benchmarks: Selective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Benchmarks: Selective Overview</a:t>
            </a:r>
          </a:p>
        </p:txBody>
      </p:sp>
      <p:sp>
        <p:nvSpPr>
          <p:cNvPr id="3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graphicFrame>
        <p:nvGraphicFramePr>
          <p:cNvPr id="382" name="Table 1-1"/>
          <p:cNvGraphicFramePr/>
          <p:nvPr>
            <p:extLst>
              <p:ext uri="{D42A27DB-BD31-4B8C-83A1-F6EECF244321}">
                <p14:modId xmlns:p14="http://schemas.microsoft.com/office/powerpoint/2010/main" val="3102149752"/>
              </p:ext>
            </p:extLst>
          </p:nvPr>
        </p:nvGraphicFramePr>
        <p:xfrm>
          <a:off x="506502" y="2044827"/>
          <a:ext cx="8105791" cy="245148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0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2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2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9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441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Benchmark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Authors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Publication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Domains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# 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TS size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# Channels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# Segments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7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UTSA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Gharghabi, Ding, Yeh, Kamgar, Ulanova, Keogh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ICDM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Biological, mechanical, synthetic 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32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2k - 40k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2 - 3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53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TCPD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Burg, Williams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arXiv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Open data sources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42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15 - 991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1 - 4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1 - 23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53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SKAB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Katser, Kozitsin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Kaggle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Machine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745 - 1327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2 - 3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61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TSSB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Schäfer, Ermshaus, Leser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CIKM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UCR archive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75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240 - 20.7k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1 - 9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1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HAS Challenge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Ermshaus, AALTD workshop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ECML/PKDD &amp; AALTD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Human activity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250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sym typeface="Arial"/>
                        </a:rPr>
                        <a:t>3</a:t>
                      </a:r>
                      <a:r>
                        <a:rPr lang="de-DE" sz="1000">
                          <a:sym typeface="Arial"/>
                        </a:rPr>
                        <a:t>4</a:t>
                      </a:r>
                      <a:r>
                        <a:rPr sz="1000">
                          <a:sym typeface="Arial"/>
                        </a:rPr>
                        <a:t>0 </a:t>
                      </a:r>
                      <a:r>
                        <a:rPr sz="1000" dirty="0">
                          <a:sym typeface="Arial"/>
                        </a:rPr>
                        <a:t>- 4</a:t>
                      </a:r>
                      <a:r>
                        <a:rPr lang="de-DE" sz="1000" dirty="0">
                          <a:sym typeface="Arial"/>
                        </a:rPr>
                        <a:t>2</a:t>
                      </a:r>
                      <a:r>
                        <a:rPr sz="1000" dirty="0">
                          <a:sym typeface="Arial"/>
                        </a:rPr>
                        <a:t>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sym typeface="Arial"/>
                        </a:rPr>
                        <a:t>1 - 15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3" name="5 benchmarks released in last years specifically for segmentation…"/>
          <p:cNvSpPr txBox="1">
            <a:spLocks noGrp="1"/>
          </p:cNvSpPr>
          <p:nvPr>
            <p:ph type="body" sz="quarter" idx="1"/>
          </p:nvPr>
        </p:nvSpPr>
        <p:spPr>
          <a:xfrm>
            <a:off x="319985" y="4735743"/>
            <a:ext cx="8229601" cy="1067784"/>
          </a:xfrm>
          <a:prstGeom prst="rect">
            <a:avLst/>
          </a:prstGeom>
        </p:spPr>
        <p:txBody>
          <a:bodyPr/>
          <a:lstStyle/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5 benchmarks released in last years specifically for segmentation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Versatile properties: short/long TS, many domains &amp; change types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Data and evaluations freely available for future research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86" name="TSS Benchmarks: Comparative Evalu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Benchmarks: Comparative Evaluations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388" name="Screenshot 2022-11-07 at 11.41.14.png" descr="Screenshot 2022-11-07 at 11.41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98" y="2216362"/>
            <a:ext cx="2262440" cy="865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ClaSP, FLOSS and BinSeg…"/>
          <p:cNvSpPr txBox="1"/>
          <p:nvPr/>
        </p:nvSpPr>
        <p:spPr>
          <a:xfrm>
            <a:off x="1440645" y="3328199"/>
            <a:ext cx="2504545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ClaSP, FLOSS and BinSeg</a:t>
            </a:r>
          </a:p>
          <a:p>
            <a:pPr algn="ctr">
              <a:defRPr sz="1200"/>
            </a:pPr>
            <a:r>
              <a:t>score state-of-the-art performance </a:t>
            </a:r>
          </a:p>
        </p:txBody>
      </p:sp>
      <p:pic>
        <p:nvPicPr>
          <p:cNvPr id="390" name="Screenshot 2024-07-19 at 13.30.55.png" descr="Screenshot 2024-07-19 at 13.30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11" y="4565479"/>
            <a:ext cx="5953378" cy="905674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BinSeg, PELT and AMOC…"/>
          <p:cNvSpPr txBox="1"/>
          <p:nvPr/>
        </p:nvSpPr>
        <p:spPr>
          <a:xfrm>
            <a:off x="3597826" y="5556376"/>
            <a:ext cx="192314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BinSeg, PELT and AMOC </a:t>
            </a:r>
          </a:p>
          <a:p>
            <a:pPr algn="ctr">
              <a:defRPr sz="1200"/>
            </a:pPr>
            <a:r>
              <a:t>score best performances</a:t>
            </a:r>
          </a:p>
        </p:txBody>
      </p:sp>
      <p:sp>
        <p:nvSpPr>
          <p:cNvPr id="392" name="ClaSP significantly outperforms…"/>
          <p:cNvSpPr txBox="1"/>
          <p:nvPr/>
        </p:nvSpPr>
        <p:spPr>
          <a:xfrm>
            <a:off x="5179457" y="3357491"/>
            <a:ext cx="2306976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ClaSP significantly outperforms </a:t>
            </a:r>
          </a:p>
          <a:p>
            <a:pPr algn="ctr">
              <a:defRPr sz="1200"/>
            </a:pPr>
            <a:r>
              <a:t>other competitors</a:t>
            </a:r>
          </a:p>
        </p:txBody>
      </p:sp>
      <p:pic>
        <p:nvPicPr>
          <p:cNvPr id="393" name="Screenshot 2022-11-07 at 13.25.33.png" descr="Screenshot 2022-11-07 at 13.25.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390" y="2216362"/>
            <a:ext cx="2260347" cy="90567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UTSA"/>
          <p:cNvSpPr txBox="1"/>
          <p:nvPr/>
        </p:nvSpPr>
        <p:spPr>
          <a:xfrm>
            <a:off x="2410558" y="1898750"/>
            <a:ext cx="564720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 b="1"/>
            </a:lvl1pPr>
          </a:lstStyle>
          <a:p>
            <a:r>
              <a:t>UTSA</a:t>
            </a:r>
          </a:p>
        </p:txBody>
      </p:sp>
      <p:sp>
        <p:nvSpPr>
          <p:cNvPr id="395" name="TSSB"/>
          <p:cNvSpPr txBox="1"/>
          <p:nvPr/>
        </p:nvSpPr>
        <p:spPr>
          <a:xfrm>
            <a:off x="5936204" y="1898750"/>
            <a:ext cx="564719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 b="1"/>
            </a:lvl1pPr>
          </a:lstStyle>
          <a:p>
            <a:r>
              <a:t>TSSB</a:t>
            </a:r>
          </a:p>
        </p:txBody>
      </p:sp>
      <p:sp>
        <p:nvSpPr>
          <p:cNvPr id="396" name="TCPD"/>
          <p:cNvSpPr txBox="1"/>
          <p:nvPr/>
        </p:nvSpPr>
        <p:spPr>
          <a:xfrm>
            <a:off x="4289640" y="4247995"/>
            <a:ext cx="564720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 b="1"/>
            </a:lvl1pPr>
          </a:lstStyle>
          <a:p>
            <a:r>
              <a:t>TCPD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99" name="UTSA Use Case: Human Activity Se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UTSA Use Case: Human Activity Segmentation</a:t>
            </a:r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401" name="walk_detection_precision_floss_clasp_binseg.pdf" descr="walk_detection_precision_floss_clasp_binse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7" y="1481849"/>
            <a:ext cx="4762493" cy="4615027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ClaSP correctly segments TS"/>
          <p:cNvSpPr txBox="1"/>
          <p:nvPr/>
        </p:nvSpPr>
        <p:spPr>
          <a:xfrm>
            <a:off x="5544360" y="3126154"/>
            <a:ext cx="213463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ClaSP correctly segments TS</a:t>
            </a:r>
          </a:p>
        </p:txBody>
      </p:sp>
      <p:sp>
        <p:nvSpPr>
          <p:cNvPr id="403" name="FLOSS finds change points and nearby false positives"/>
          <p:cNvSpPr txBox="1"/>
          <p:nvPr/>
        </p:nvSpPr>
        <p:spPr>
          <a:xfrm>
            <a:off x="5535911" y="4153468"/>
            <a:ext cx="3001322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FLOSS finds change points and nearby false positives</a:t>
            </a:r>
          </a:p>
        </p:txBody>
      </p:sp>
      <p:sp>
        <p:nvSpPr>
          <p:cNvPr id="404" name="BinSeg finds change points and noise"/>
          <p:cNvSpPr txBox="1"/>
          <p:nvPr/>
        </p:nvSpPr>
        <p:spPr>
          <a:xfrm>
            <a:off x="5513581" y="5358583"/>
            <a:ext cx="274252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BinSeg finds change points and noise </a:t>
            </a:r>
          </a:p>
        </p:txBody>
      </p:sp>
      <p:sp>
        <p:nvSpPr>
          <p:cNvPr id="405" name="Gyroscope of walking, jogging and running"/>
          <p:cNvSpPr txBox="1"/>
          <p:nvPr/>
        </p:nvSpPr>
        <p:spPr>
          <a:xfrm>
            <a:off x="5521395" y="1882206"/>
            <a:ext cx="303035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Gyroscope of walking, jogging and running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08" name="TSSB Use Case: Satellite Image 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TSSB Use Case: Satellite Image TS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410" name="walk_detection_precision_floss_clasp_binseg.pdf" descr="walk_detection_precision_floss_clasp_binse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25" y="1441847"/>
            <a:ext cx="4804090" cy="469503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laSP correctly segments TS"/>
          <p:cNvSpPr txBox="1"/>
          <p:nvPr/>
        </p:nvSpPr>
        <p:spPr>
          <a:xfrm>
            <a:off x="5544360" y="3126154"/>
            <a:ext cx="213463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ClaSP correctly segments TS</a:t>
            </a:r>
          </a:p>
        </p:txBody>
      </p:sp>
      <p:sp>
        <p:nvSpPr>
          <p:cNvPr id="412" name="FLOSS cannot correctly extract CPs from arc curve (threshold of 0.45 not met)"/>
          <p:cNvSpPr txBox="1"/>
          <p:nvPr/>
        </p:nvSpPr>
        <p:spPr>
          <a:xfrm>
            <a:off x="5535911" y="4153468"/>
            <a:ext cx="3001322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FLOSS cannot correctly extract CPs from arc curve (threshold of 0.45 not met)</a:t>
            </a:r>
          </a:p>
        </p:txBody>
      </p:sp>
      <p:sp>
        <p:nvSpPr>
          <p:cNvPr id="413" name="BinSeg correctly segments TS"/>
          <p:cNvSpPr txBox="1"/>
          <p:nvPr/>
        </p:nvSpPr>
        <p:spPr>
          <a:xfrm>
            <a:off x="5513581" y="5358583"/>
            <a:ext cx="2239184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BinSeg correctly segments TS </a:t>
            </a:r>
          </a:p>
        </p:txBody>
      </p:sp>
      <p:sp>
        <p:nvSpPr>
          <p:cNvPr id="414" name="Satellite image TS captures different crops"/>
          <p:cNvSpPr txBox="1"/>
          <p:nvPr/>
        </p:nvSpPr>
        <p:spPr>
          <a:xfrm>
            <a:off x="5521395" y="1882206"/>
            <a:ext cx="30159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Satellite image TS captures different crops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60" name="Open Source Python Implemen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Source Python Implementations</a:t>
            </a:r>
          </a:p>
        </p:txBody>
      </p:sp>
      <p:sp>
        <p:nvSpPr>
          <p:cNvPr id="4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462" name="Screenshot 2022-11-04 at 12.58.30.png" descr="Screenshot 2022-11-04 at 12.58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15" y="2180307"/>
            <a:ext cx="1603775" cy="364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aeon-logo-blue-2-compact.png" descr="aeon-logo-blue-2-compa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19" y="1780000"/>
            <a:ext cx="1832400" cy="11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https://www.aeon-toolkit.org/"/>
          <p:cNvSpPr txBox="1"/>
          <p:nvPr/>
        </p:nvSpPr>
        <p:spPr>
          <a:xfrm>
            <a:off x="1763126" y="3145097"/>
            <a:ext cx="1722314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000"/>
            </a:lvl1pPr>
          </a:lstStyle>
          <a:p>
            <a:r>
              <a:t>https://www.aeon-toolkit.org/</a:t>
            </a:r>
          </a:p>
        </p:txBody>
      </p:sp>
      <p:sp>
        <p:nvSpPr>
          <p:cNvPr id="465" name="Light Bulb"/>
          <p:cNvSpPr/>
          <p:nvPr/>
        </p:nvSpPr>
        <p:spPr>
          <a:xfrm>
            <a:off x="1649723" y="3873427"/>
            <a:ext cx="195563" cy="339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6">
              <a:lumOff val="9460"/>
            </a:schemeClr>
          </a:solidFill>
          <a:ln w="25400">
            <a:solidFill>
              <a:schemeClr val="accent6">
                <a:lumOff val="946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66" name="Time series machine…"/>
          <p:cNvSpPr txBox="1"/>
          <p:nvPr/>
        </p:nvSpPr>
        <p:spPr>
          <a:xfrm>
            <a:off x="1943609" y="3883032"/>
            <a:ext cx="1550111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Time series machine</a:t>
            </a:r>
          </a:p>
          <a:p>
            <a:pPr algn="ctr">
              <a:defRPr sz="1200"/>
            </a:pPr>
            <a:r>
              <a:t>learning toolkit</a:t>
            </a:r>
          </a:p>
        </p:txBody>
      </p:sp>
      <p:sp>
        <p:nvSpPr>
          <p:cNvPr id="467" name="Approved"/>
          <p:cNvSpPr/>
          <p:nvPr/>
        </p:nvSpPr>
        <p:spPr>
          <a:xfrm>
            <a:off x="1554814" y="4607557"/>
            <a:ext cx="325215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68" name="8 TSS algorithms"/>
          <p:cNvSpPr txBox="1"/>
          <p:nvPr/>
        </p:nvSpPr>
        <p:spPr>
          <a:xfrm>
            <a:off x="1966318" y="4688084"/>
            <a:ext cx="131593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8 TSS algorithms</a:t>
            </a:r>
          </a:p>
        </p:txBody>
      </p:sp>
      <p:sp>
        <p:nvSpPr>
          <p:cNvPr id="469" name="Approved"/>
          <p:cNvSpPr/>
          <p:nvPr/>
        </p:nvSpPr>
        <p:spPr>
          <a:xfrm>
            <a:off x="1543186" y="5327806"/>
            <a:ext cx="325216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0" name="2 TSS benchmarks"/>
          <p:cNvSpPr txBox="1"/>
          <p:nvPr/>
        </p:nvSpPr>
        <p:spPr>
          <a:xfrm>
            <a:off x="1984450" y="5404006"/>
            <a:ext cx="144302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2 TSS benchmarks</a:t>
            </a:r>
          </a:p>
        </p:txBody>
      </p:sp>
      <p:sp>
        <p:nvSpPr>
          <p:cNvPr id="471" name="Light Bulb"/>
          <p:cNvSpPr/>
          <p:nvPr/>
        </p:nvSpPr>
        <p:spPr>
          <a:xfrm>
            <a:off x="5180438" y="3870631"/>
            <a:ext cx="195563" cy="339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6">
              <a:lumOff val="9460"/>
            </a:schemeClr>
          </a:solidFill>
          <a:ln w="25400">
            <a:solidFill>
              <a:schemeClr val="accent6">
                <a:lumOff val="946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2" name="Time series change point…"/>
          <p:cNvSpPr txBox="1"/>
          <p:nvPr/>
        </p:nvSpPr>
        <p:spPr>
          <a:xfrm>
            <a:off x="5400291" y="3871811"/>
            <a:ext cx="1889215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Time series change point </a:t>
            </a:r>
          </a:p>
          <a:p>
            <a:pPr algn="ctr">
              <a:defRPr sz="1200"/>
            </a:pPr>
            <a:r>
              <a:t>detection toolkit</a:t>
            </a:r>
          </a:p>
        </p:txBody>
      </p:sp>
      <p:sp>
        <p:nvSpPr>
          <p:cNvPr id="473" name="Approved"/>
          <p:cNvSpPr/>
          <p:nvPr/>
        </p:nvSpPr>
        <p:spPr>
          <a:xfrm>
            <a:off x="5085529" y="4604761"/>
            <a:ext cx="325216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4" name="6 search methods,…"/>
          <p:cNvSpPr txBox="1"/>
          <p:nvPr/>
        </p:nvSpPr>
        <p:spPr>
          <a:xfrm>
            <a:off x="5547643" y="4587030"/>
            <a:ext cx="13825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rPr dirty="0"/>
              <a:t>6 search methods, </a:t>
            </a:r>
          </a:p>
          <a:p>
            <a:pPr>
              <a:defRPr sz="1200"/>
            </a:pPr>
            <a:r>
              <a:rPr lang="de-DE" dirty="0"/>
              <a:t> </a:t>
            </a:r>
            <a:r>
              <a:rPr dirty="0"/>
              <a:t>10 cost functions</a:t>
            </a:r>
          </a:p>
        </p:txBody>
      </p:sp>
      <p:sp>
        <p:nvSpPr>
          <p:cNvPr id="475" name="Approved"/>
          <p:cNvSpPr/>
          <p:nvPr/>
        </p:nvSpPr>
        <p:spPr>
          <a:xfrm>
            <a:off x="5073901" y="5325010"/>
            <a:ext cx="325216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6" name="4 data generators"/>
          <p:cNvSpPr txBox="1"/>
          <p:nvPr/>
        </p:nvSpPr>
        <p:spPr>
          <a:xfrm>
            <a:off x="5494004" y="5401210"/>
            <a:ext cx="134450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4 data generators</a:t>
            </a:r>
          </a:p>
        </p:txBody>
      </p:sp>
      <p:sp>
        <p:nvSpPr>
          <p:cNvPr id="477" name="https://centre-borelli.github.io/ruptures-docs/"/>
          <p:cNvSpPr txBox="1"/>
          <p:nvPr/>
        </p:nvSpPr>
        <p:spPr>
          <a:xfrm>
            <a:off x="5008772" y="3131601"/>
            <a:ext cx="260474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000"/>
            </a:lvl1pPr>
          </a:lstStyle>
          <a:p>
            <a:r>
              <a:t>https://centre-borelli.github.io/ruptures-docs/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80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481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r>
              <a:t>Algorithms</a:t>
            </a:r>
          </a:p>
          <a:p>
            <a:endParaRPr/>
          </a:p>
          <a:p>
            <a:r>
              <a:t>Benchmark Data Sets</a:t>
            </a:r>
            <a:br/>
            <a:endParaRPr/>
          </a:p>
          <a:p>
            <a:pPr>
              <a:defRPr b="1"/>
            </a:pPr>
            <a:r>
              <a:t>Open Problems &amp; Future Work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85" name="Open Problems: Gradual Transi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Problems: Gradual Transitions</a:t>
            </a:r>
          </a:p>
        </p:txBody>
      </p:sp>
      <p:sp>
        <p:nvSpPr>
          <p:cNvPr id="4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66" y="2230339"/>
            <a:ext cx="1536742" cy="1274372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Gharghabi, S., et al. (2019).…"/>
          <p:cNvSpPr txBox="1"/>
          <p:nvPr/>
        </p:nvSpPr>
        <p:spPr>
          <a:xfrm>
            <a:off x="6311992" y="3641652"/>
            <a:ext cx="1536742" cy="68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Gharghabi, S., et al. (2019). </a:t>
            </a:r>
          </a:p>
          <a:p>
            <a:pPr>
              <a:defRPr sz="800"/>
            </a:pPr>
            <a:r>
              <a:t>Domain agnostic online semantic segmentation for multi-dimensional time series. Data mining and knowledge discovery.</a:t>
            </a:r>
          </a:p>
        </p:txBody>
      </p:sp>
      <p:pic>
        <p:nvPicPr>
          <p:cNvPr id="489" name="Screenshot 2023-02-27 at 12.41.30.png" descr="Screenshot 2023-02-27 at 12.41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72" y="1968134"/>
            <a:ext cx="4911241" cy="26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Arterial blood pressure of volunteer lying on tilt table, which is rapidly turned up…"/>
          <p:cNvSpPr txBox="1">
            <a:spLocks noGrp="1"/>
          </p:cNvSpPr>
          <p:nvPr>
            <p:ph type="body" sz="quarter" idx="1"/>
          </p:nvPr>
        </p:nvSpPr>
        <p:spPr>
          <a:xfrm>
            <a:off x="444599" y="4762559"/>
            <a:ext cx="8229601" cy="994127"/>
          </a:xfrm>
          <a:prstGeom prst="rect">
            <a:avLst/>
          </a:prstGeom>
        </p:spPr>
        <p:txBody>
          <a:bodyPr/>
          <a:lstStyle/>
          <a:p>
            <a:pPr marL="388620" indent="-194310" defTabSz="777240">
              <a:spcBef>
                <a:spcPts val="400"/>
              </a:spcBef>
              <a:buSzPts val="1700"/>
              <a:defRPr sz="1700"/>
            </a:pPr>
            <a:r>
              <a:t>Arterial blood pressure of volunteer lying on tilt table, which is rapidly turned up</a:t>
            </a:r>
          </a:p>
          <a:p>
            <a:pPr marL="388620" indent="-194310" defTabSz="777240">
              <a:spcBef>
                <a:spcPts val="400"/>
              </a:spcBef>
              <a:buSzPts val="1700"/>
              <a:defRPr sz="1700"/>
            </a:pPr>
            <a:r>
              <a:t>Sudden rise in blood pressure that slowly drops after reaching upright position</a:t>
            </a:r>
          </a:p>
          <a:p>
            <a:pPr marL="388620" indent="-194310" defTabSz="777240">
              <a:spcBef>
                <a:spcPts val="400"/>
              </a:spcBef>
              <a:buSzPts val="1700"/>
              <a:defRPr sz="1700"/>
            </a:pPr>
            <a:r>
              <a:t>Current TSS algorithms cannot detect gradual decrease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93" name="Open Problems: Multivariate Time S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Problems: Multivariate Time Series</a:t>
            </a:r>
          </a:p>
        </p:txBody>
      </p:sp>
      <p:sp>
        <p:nvSpPr>
          <p:cNvPr id="494" name="Sensor recordings of student commuting to university by train…"/>
          <p:cNvSpPr txBox="1">
            <a:spLocks noGrp="1"/>
          </p:cNvSpPr>
          <p:nvPr>
            <p:ph type="body" sz="quarter" idx="1"/>
          </p:nvPr>
        </p:nvSpPr>
        <p:spPr>
          <a:xfrm>
            <a:off x="444599" y="4903659"/>
            <a:ext cx="8229601" cy="1334721"/>
          </a:xfrm>
          <a:prstGeom prst="rect">
            <a:avLst/>
          </a:prstGeom>
        </p:spPr>
        <p:txBody>
          <a:bodyPr/>
          <a:lstStyle/>
          <a:p>
            <a:r>
              <a:t>Sensor recordings of student commuting to university by train</a:t>
            </a:r>
          </a:p>
          <a:p>
            <a:r>
              <a:t>Acceleration and magnetometer readings are not consistent</a:t>
            </a:r>
          </a:p>
          <a:p>
            <a:r>
              <a:t>Challenge: select relevant channels for segmentation</a:t>
            </a:r>
          </a:p>
        </p:txBody>
      </p:sp>
      <p:sp>
        <p:nvSpPr>
          <p:cNvPr id="4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96" name="example.pdf" descr="exampl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36" y="1559295"/>
            <a:ext cx="8344775" cy="1859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Screenshot 2024-08-01 at 10.00.51.png" descr="Screenshot 2024-08-01 at 10.00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50" y="3585435"/>
            <a:ext cx="7680762" cy="44601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laSP"/>
          <p:cNvSpPr txBox="1"/>
          <p:nvPr/>
        </p:nvSpPr>
        <p:spPr>
          <a:xfrm rot="16200000">
            <a:off x="426169" y="3676263"/>
            <a:ext cx="39212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/>
            </a:lvl1pPr>
          </a:lstStyle>
          <a:p>
            <a:r>
              <a:t>ClaSP</a:t>
            </a:r>
          </a:p>
        </p:txBody>
      </p:sp>
      <p:sp>
        <p:nvSpPr>
          <p:cNvPr id="499" name="Ermshaus, A., Schäfer, P., Bagnall, A., Guyet, T., Ifrim, G., Lemaire, V., Leser, U., Leverger, C., &amp; Malinowski, S. (2023). Human Activity Segmentation Challenge @ ECML/PKDD’23. AALTD@ECML/PKDD."/>
          <p:cNvSpPr txBox="1"/>
          <p:nvPr/>
        </p:nvSpPr>
        <p:spPr>
          <a:xfrm>
            <a:off x="1808406" y="4272579"/>
            <a:ext cx="5501987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r>
              <a:t>Ermshaus, A., Schäfer, P., Bagnall, A., Guyet, T., Ifrim, G., Lemaire, V., Leser, U., Leverger, C., &amp; Malinowski, S. (2023). Human Activity Segmentation Challenge @ ECML/PKDD’23. AALTD@ECML/PKDD.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502" name="Conclusion and Outloo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 and Outlook</a:t>
            </a:r>
          </a:p>
        </p:txBody>
      </p:sp>
      <p:sp>
        <p:nvSpPr>
          <p:cNvPr id="503" name="TSS: partition TS into homogenous regions…"/>
          <p:cNvSpPr txBox="1">
            <a:spLocks noGrp="1"/>
          </p:cNvSpPr>
          <p:nvPr>
            <p:ph type="body" sz="half" idx="1"/>
          </p:nvPr>
        </p:nvSpPr>
        <p:spPr>
          <a:xfrm>
            <a:off x="457200" y="1562961"/>
            <a:ext cx="8229600" cy="1648836"/>
          </a:xfrm>
          <a:prstGeom prst="rect">
            <a:avLst/>
          </a:prstGeom>
        </p:spPr>
        <p:txBody>
          <a:bodyPr/>
          <a:lstStyle/>
          <a:p>
            <a:r>
              <a:t>TSS: partition TS into homogenous regions</a:t>
            </a:r>
          </a:p>
          <a:p>
            <a:r>
              <a:t>Preprocessing for advanced knowledge discovery</a:t>
            </a:r>
          </a:p>
          <a:p>
            <a:r>
              <a:t>SoTA algorithms: ClaSP, FLOSS, BinSeg</a:t>
            </a:r>
          </a:p>
          <a:p>
            <a:r>
              <a:t>Challenges: gradual transitions, streaming/multivariate data</a:t>
            </a:r>
          </a:p>
        </p:txBody>
      </p:sp>
      <p:sp>
        <p:nvSpPr>
          <p:cNvPr id="5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505" name="279611957-580a81a3-1542-47db-984a-77f692b6a7a7.mp4" descr="279611957-580a81a3-1542-47db-984a-77f692b6a7a7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5187" y="3496817"/>
            <a:ext cx="5204305" cy="2602153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Thanks for listening!"/>
          <p:cNvSpPr txBox="1"/>
          <p:nvPr/>
        </p:nvSpPr>
        <p:spPr>
          <a:xfrm>
            <a:off x="629387" y="5886988"/>
            <a:ext cx="192120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/>
            </a:lvl1pPr>
          </a:lstStyle>
          <a:p>
            <a:r>
              <a:t>Thanks for listening!</a:t>
            </a:r>
          </a:p>
        </p:txBody>
      </p:sp>
      <p:sp>
        <p:nvSpPr>
          <p:cNvPr id="507" name="Any questions? Contact us at:…"/>
          <p:cNvSpPr txBox="1"/>
          <p:nvPr/>
        </p:nvSpPr>
        <p:spPr>
          <a:xfrm>
            <a:off x="646411" y="5052793"/>
            <a:ext cx="3037041" cy="60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Any questions? Contact us at: </a:t>
            </a:r>
          </a:p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ermshaua@informatik.hu-berlin.de</a:t>
            </a:r>
            <a:r>
              <a:t> </a:t>
            </a:r>
          </a:p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patrick.schaefer@hu-berlin.de</a:t>
            </a:r>
            <a:r>
              <a:t> </a:t>
            </a:r>
          </a:p>
        </p:txBody>
      </p:sp>
      <p:pic>
        <p:nvPicPr>
          <p:cNvPr id="508" name="aeon-logo-blue-2-compact.png" descr="aeon-logo-blue-2-compac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23" y="3825497"/>
            <a:ext cx="1413303" cy="902944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TSS is ready to use in"/>
          <p:cNvSpPr txBox="1"/>
          <p:nvPr/>
        </p:nvSpPr>
        <p:spPr>
          <a:xfrm>
            <a:off x="687060" y="3604757"/>
            <a:ext cx="202043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/>
            </a:lvl1pPr>
          </a:lstStyle>
          <a:p>
            <a:r>
              <a:t>TSS is ready to use 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00" fill="hold"/>
                                        <p:tgtEl>
                                          <p:spTgt spid="5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0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66" name="Time Series Segmentation (TS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(TSS)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8" name="TSS partitions TS into variable-sized meaningful segments; based on change points…"/>
          <p:cNvSpPr txBox="1">
            <a:spLocks noGrp="1"/>
          </p:cNvSpPr>
          <p:nvPr>
            <p:ph type="body" sz="quarter" idx="1"/>
          </p:nvPr>
        </p:nvSpPr>
        <p:spPr>
          <a:xfrm>
            <a:off x="339740" y="4720621"/>
            <a:ext cx="8439320" cy="977125"/>
          </a:xfrm>
          <a:prstGeom prst="rect">
            <a:avLst/>
          </a:prstGeom>
        </p:spPr>
        <p:txBody>
          <a:bodyPr/>
          <a:lstStyle/>
          <a:p>
            <a:pPr marL="379475" indent="-189737" defTabSz="758951">
              <a:spcBef>
                <a:spcPts val="400"/>
              </a:spcBef>
              <a:buSzPts val="1600"/>
              <a:defRPr sz="1660"/>
            </a:pPr>
            <a:r>
              <a:t>TSS partitions TS into variable-sized meaningful segments; based on change points</a:t>
            </a:r>
          </a:p>
          <a:p>
            <a:pPr marL="379475" indent="-189737" defTabSz="758951">
              <a:spcBef>
                <a:spcPts val="400"/>
              </a:spcBef>
              <a:buSzPts val="1600"/>
              <a:defRPr sz="1660"/>
            </a:pPr>
            <a:r>
              <a:t>Notion of “meaningful” depends on domain</a:t>
            </a:r>
          </a:p>
          <a:p>
            <a:pPr marL="379475" indent="-189737" defTabSz="758951">
              <a:spcBef>
                <a:spcPts val="400"/>
              </a:spcBef>
              <a:buSzPts val="1600"/>
              <a:defRPr sz="1660"/>
            </a:pPr>
            <a:r>
              <a:t>Complex unsupervised preprocessing for TS knowledge discovery</a:t>
            </a:r>
          </a:p>
        </p:txBody>
      </p:sp>
      <p:pic>
        <p:nvPicPr>
          <p:cNvPr id="69" name="4V7UxzvJ0hbIEMVFCewfs_FYUbzlSnQI2RbEt4agt0Ipe9sjCtD8BAIRn6-_ISoBkKE9MmASnB8sMZtA5-8icFH2i7ucuJPjrbKO-_u7hC-txhakCoeC2QL5D9v4BRyTNvJjc-pYk6tb3dbH1VtVtfnLZ6P2nVM8GPehNfgr6uMWSITzz-_aKQ6_p7k=nw.png" descr="4V7UxzvJ0hbIEMVFCewfs_FYUbzlSnQI2RbEt4agt0Ipe9sjCtD8BAIRn6-_ISoBkKE9MmASnB8sMZtA5-8icFH2i7ucuJPjrbKO-_u7hC-txhakCoeC2QL5D9v4BRyTNvJjc-pYk6tb3dbH1VtVtfnLZ6P2nVM8GPehNfgr6uMWSITzz-_aKQ6_p7k=n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59" y="2379349"/>
            <a:ext cx="6421680" cy="1649482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walk"/>
          <p:cNvSpPr txBox="1"/>
          <p:nvPr/>
        </p:nvSpPr>
        <p:spPr>
          <a:xfrm>
            <a:off x="2633005" y="2118607"/>
            <a:ext cx="45473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walk</a:t>
            </a:r>
          </a:p>
        </p:txBody>
      </p:sp>
      <p:sp>
        <p:nvSpPr>
          <p:cNvPr id="71" name="jog"/>
          <p:cNvSpPr txBox="1"/>
          <p:nvPr/>
        </p:nvSpPr>
        <p:spPr>
          <a:xfrm>
            <a:off x="4722487" y="1943499"/>
            <a:ext cx="35323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jog</a:t>
            </a:r>
          </a:p>
        </p:txBody>
      </p:sp>
      <p:sp>
        <p:nvSpPr>
          <p:cNvPr id="72" name="run"/>
          <p:cNvSpPr txBox="1"/>
          <p:nvPr/>
        </p:nvSpPr>
        <p:spPr>
          <a:xfrm>
            <a:off x="6523347" y="1884942"/>
            <a:ext cx="370127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200"/>
            </a:lvl1pPr>
          </a:lstStyle>
          <a:p>
            <a:r>
              <a:t>run</a:t>
            </a:r>
          </a:p>
        </p:txBody>
      </p:sp>
      <p:sp>
        <p:nvSpPr>
          <p:cNvPr id="73" name="Y-axis Gyroscope recording (left calf)…"/>
          <p:cNvSpPr txBox="1"/>
          <p:nvPr/>
        </p:nvSpPr>
        <p:spPr>
          <a:xfrm>
            <a:off x="1410214" y="3960127"/>
            <a:ext cx="5998870" cy="2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/>
            </a:pPr>
            <a:r>
              <a:t>Y-axis Gyroscope recording (left calf) </a:t>
            </a:r>
          </a:p>
          <a:p>
            <a:pPr>
              <a:defRPr sz="800"/>
            </a:pPr>
            <a:r>
              <a:t>Banos, O., Toth, M. A., Damas, M. et al. (2014). Dealing with the effects of sensor displacement in wearable activity recognition. </a:t>
            </a:r>
          </a:p>
        </p:txBody>
      </p:sp>
      <p:sp>
        <p:nvSpPr>
          <p:cNvPr id="74" name="Line"/>
          <p:cNvSpPr/>
          <p:nvPr/>
        </p:nvSpPr>
        <p:spPr>
          <a:xfrm flipV="1">
            <a:off x="3875093" y="2256539"/>
            <a:ext cx="1" cy="1714948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5" name="Line"/>
          <p:cNvSpPr/>
          <p:nvPr/>
        </p:nvSpPr>
        <p:spPr>
          <a:xfrm flipV="1">
            <a:off x="5781448" y="2314838"/>
            <a:ext cx="1" cy="1714949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6" name="Line"/>
          <p:cNvSpPr/>
          <p:nvPr/>
        </p:nvSpPr>
        <p:spPr>
          <a:xfrm>
            <a:off x="2860372" y="2379349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7" name="Line"/>
          <p:cNvSpPr/>
          <p:nvPr/>
        </p:nvSpPr>
        <p:spPr>
          <a:xfrm>
            <a:off x="4889813" y="2207411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8" name="Line"/>
          <p:cNvSpPr/>
          <p:nvPr/>
        </p:nvSpPr>
        <p:spPr>
          <a:xfrm>
            <a:off x="6708410" y="2119337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9" name="1st split at…"/>
          <p:cNvSpPr txBox="1"/>
          <p:nvPr/>
        </p:nvSpPr>
        <p:spPr>
          <a:xfrm>
            <a:off x="3457114" y="1688102"/>
            <a:ext cx="835959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1st split at</a:t>
            </a:r>
          </a:p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3.8k</a:t>
            </a:r>
          </a:p>
        </p:txBody>
      </p:sp>
      <p:sp>
        <p:nvSpPr>
          <p:cNvPr id="80" name="2nd split at…"/>
          <p:cNvSpPr txBox="1"/>
          <p:nvPr/>
        </p:nvSpPr>
        <p:spPr>
          <a:xfrm>
            <a:off x="5356069" y="1688102"/>
            <a:ext cx="886932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2nd split at</a:t>
            </a:r>
          </a:p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6.8k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83" name="TSS: Types of Temporal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TSS: Types of Temporal Changes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5" name="Screenshot 2024-07-31 at 13.32.34.png" descr="Screenshot 2024-07-31 at 13.32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6" y="1909308"/>
            <a:ext cx="3911861" cy="2168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Screenshot 2024-07-31 at 13.35.09.png" descr="Screenshot 2024-07-31 at 13.35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20" y="2018963"/>
            <a:ext cx="3302159" cy="1815276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Changes in distributions…"/>
          <p:cNvSpPr txBox="1">
            <a:spLocks noGrp="1"/>
          </p:cNvSpPr>
          <p:nvPr>
            <p:ph type="body" sz="quarter" idx="1"/>
          </p:nvPr>
        </p:nvSpPr>
        <p:spPr>
          <a:xfrm>
            <a:off x="730585" y="4483634"/>
            <a:ext cx="3722644" cy="1170001"/>
          </a:xfrm>
          <a:prstGeom prst="rect">
            <a:avLst/>
          </a:prstGeom>
        </p:spPr>
        <p:txBody>
          <a:bodyPr/>
          <a:lstStyle/>
          <a:p>
            <a:r>
              <a:rPr dirty="0"/>
              <a:t>Changes in distributions</a:t>
            </a:r>
          </a:p>
          <a:p>
            <a:r>
              <a:rPr dirty="0"/>
              <a:t>Piecewise statistics</a:t>
            </a:r>
          </a:p>
          <a:p>
            <a:r>
              <a:rPr dirty="0"/>
              <a:t>e.g. mean, var, trend</a:t>
            </a:r>
          </a:p>
        </p:txBody>
      </p:sp>
      <p:sp>
        <p:nvSpPr>
          <p:cNvPr id="88" name="Changes in shape…"/>
          <p:cNvSpPr txBox="1"/>
          <p:nvPr/>
        </p:nvSpPr>
        <p:spPr>
          <a:xfrm>
            <a:off x="4987278" y="4424452"/>
            <a:ext cx="3722643" cy="11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50" tIns="50750" rIns="50750" bIns="50750">
            <a:normAutofit/>
          </a:bodyPr>
          <a:lstStyle/>
          <a:p>
            <a:pPr marL="452627" indent="-226313" defTabSz="905255">
              <a:spcBef>
                <a:spcPts val="400"/>
              </a:spcBef>
              <a:buSzPts val="1900"/>
              <a:buChar char="•"/>
              <a:defRPr sz="197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Changes in shape</a:t>
            </a:r>
          </a:p>
          <a:p>
            <a:pPr marL="452627" indent="-226313" defTabSz="905255">
              <a:spcBef>
                <a:spcPts val="400"/>
              </a:spcBef>
              <a:buSzPts val="1900"/>
              <a:buChar char="•"/>
              <a:defRPr sz="197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Recurring temporal patterns</a:t>
            </a:r>
          </a:p>
          <a:p>
            <a:pPr marL="452627" indent="-226313" defTabSz="905255">
              <a:spcBef>
                <a:spcPts val="400"/>
              </a:spcBef>
              <a:buSzPts val="1900"/>
              <a:buChar char="•"/>
              <a:defRPr sz="197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e.g. walking vs. running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91" name="TSS in Data Mining 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in Data Mining Applications</a:t>
            </a:r>
          </a:p>
        </p:txBody>
      </p:sp>
      <p:sp>
        <p:nvSpPr>
          <p:cNvPr id="92" name="TSS applied to partition preprocessed TS for knowledge discovery…"/>
          <p:cNvSpPr txBox="1">
            <a:spLocks noGrp="1"/>
          </p:cNvSpPr>
          <p:nvPr>
            <p:ph type="body" sz="quarter" idx="1"/>
          </p:nvPr>
        </p:nvSpPr>
        <p:spPr>
          <a:xfrm>
            <a:off x="444599" y="3946176"/>
            <a:ext cx="8229601" cy="1170001"/>
          </a:xfrm>
          <a:prstGeom prst="rect">
            <a:avLst/>
          </a:prstGeom>
        </p:spPr>
        <p:txBody>
          <a:bodyPr/>
          <a:lstStyle/>
          <a:p>
            <a:r>
              <a:t>TSS applied to partition preprocessed TS for knowledge discovery</a:t>
            </a:r>
          </a:p>
          <a:p>
            <a:r>
              <a:t>Preprocessing: domain-specific, sensor artefacts, missing values</a:t>
            </a:r>
          </a:p>
          <a:p>
            <a:r>
              <a:t>Downstream tasks: classification, clustering, anomaly detection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94" name="Sensor Data"/>
          <p:cNvSpPr txBox="1"/>
          <p:nvPr/>
        </p:nvSpPr>
        <p:spPr>
          <a:xfrm>
            <a:off x="1068380" y="3172992"/>
            <a:ext cx="99699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Sensor Data</a:t>
            </a:r>
          </a:p>
        </p:txBody>
      </p:sp>
      <p:sp>
        <p:nvSpPr>
          <p:cNvPr id="95" name="Preprocessing"/>
          <p:cNvSpPr/>
          <p:nvPr/>
        </p:nvSpPr>
        <p:spPr>
          <a:xfrm>
            <a:off x="2468198" y="2638126"/>
            <a:ext cx="1202401" cy="496646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96" name="Line"/>
          <p:cNvSpPr/>
          <p:nvPr/>
        </p:nvSpPr>
        <p:spPr>
          <a:xfrm>
            <a:off x="2088472" y="2910760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97" name="Segmentation"/>
          <p:cNvSpPr/>
          <p:nvPr/>
        </p:nvSpPr>
        <p:spPr>
          <a:xfrm>
            <a:off x="4077075" y="2651494"/>
            <a:ext cx="1108402" cy="496647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98" name="Line"/>
          <p:cNvSpPr/>
          <p:nvPr/>
        </p:nvSpPr>
        <p:spPr>
          <a:xfrm>
            <a:off x="3772243" y="291014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99" name="Downstream Task"/>
          <p:cNvSpPr/>
          <p:nvPr/>
        </p:nvSpPr>
        <p:spPr>
          <a:xfrm>
            <a:off x="6881783" y="2639738"/>
            <a:ext cx="1245562" cy="493423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Downstream Task</a:t>
            </a:r>
          </a:p>
        </p:txBody>
      </p:sp>
      <p:sp>
        <p:nvSpPr>
          <p:cNvPr id="100" name="Line"/>
          <p:cNvSpPr/>
          <p:nvPr/>
        </p:nvSpPr>
        <p:spPr>
          <a:xfrm>
            <a:off x="6547446" y="287662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01" name="Screenshot 2022-11-02 at 12.52.48.png" descr="Screenshot 2022-11-02 at 12.52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62" y="2759289"/>
            <a:ext cx="1002466" cy="255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creenshot 2024-09-04 at 13.37.54.png" descr="Screenshot 2024-09-04 at 13.37.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36" y="2518930"/>
            <a:ext cx="203188" cy="18625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Line"/>
          <p:cNvSpPr/>
          <p:nvPr/>
        </p:nvSpPr>
        <p:spPr>
          <a:xfrm flipV="1">
            <a:off x="5338049" y="2614786"/>
            <a:ext cx="181766" cy="18176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04" name="Screenshot 2024-09-04 at 13.38.01.png" descr="Screenshot 2024-09-04 at 13.38.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885" y="2981496"/>
            <a:ext cx="499491" cy="255554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e"/>
          <p:cNvSpPr/>
          <p:nvPr/>
        </p:nvSpPr>
        <p:spPr>
          <a:xfrm>
            <a:off x="5338049" y="2963910"/>
            <a:ext cx="181766" cy="18176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06" name="Step 1"/>
          <p:cNvSpPr txBox="1"/>
          <p:nvPr/>
        </p:nvSpPr>
        <p:spPr>
          <a:xfrm>
            <a:off x="2774165" y="3360318"/>
            <a:ext cx="590467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Step 1</a:t>
            </a:r>
          </a:p>
        </p:txBody>
      </p:sp>
      <p:sp>
        <p:nvSpPr>
          <p:cNvPr id="107" name="Step 2"/>
          <p:cNvSpPr txBox="1"/>
          <p:nvPr/>
        </p:nvSpPr>
        <p:spPr>
          <a:xfrm>
            <a:off x="4276767" y="3360318"/>
            <a:ext cx="59046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Step 2</a:t>
            </a:r>
          </a:p>
        </p:txBody>
      </p:sp>
      <p:sp>
        <p:nvSpPr>
          <p:cNvPr id="108" name="Step 3"/>
          <p:cNvSpPr txBox="1"/>
          <p:nvPr/>
        </p:nvSpPr>
        <p:spPr>
          <a:xfrm>
            <a:off x="7209331" y="3360318"/>
            <a:ext cx="59046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Step 3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11" name="TSS in Human Activity Recognition (HA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in Human Activity Recognition (HAR)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13" name="HAR systems: classify segments of sensor data with activities…"/>
          <p:cNvSpPr txBox="1">
            <a:spLocks noGrp="1"/>
          </p:cNvSpPr>
          <p:nvPr>
            <p:ph type="body" sz="half" idx="1"/>
          </p:nvPr>
        </p:nvSpPr>
        <p:spPr>
          <a:xfrm>
            <a:off x="436744" y="4529556"/>
            <a:ext cx="8132772" cy="1580082"/>
          </a:xfrm>
          <a:prstGeom prst="rect">
            <a:avLst/>
          </a:prstGeom>
        </p:spPr>
        <p:txBody>
          <a:bodyPr/>
          <a:lstStyle/>
          <a:p>
            <a:r>
              <a:t>HAR systems: classify segments of sensor data with activities</a:t>
            </a:r>
          </a:p>
          <a:p>
            <a:r>
              <a:t>Classification quality depends on TS segment</a:t>
            </a:r>
          </a:p>
          <a:p>
            <a:r>
              <a:t>TSS in HAR: Partition TS into activity sequence</a:t>
            </a:r>
          </a:p>
          <a:p>
            <a:r>
              <a:t>Activities typically change in shape</a:t>
            </a:r>
          </a:p>
        </p:txBody>
      </p:sp>
      <p:sp>
        <p:nvSpPr>
          <p:cNvPr id="114" name="Sensor Data"/>
          <p:cNvSpPr txBox="1"/>
          <p:nvPr/>
        </p:nvSpPr>
        <p:spPr>
          <a:xfrm>
            <a:off x="180952" y="3342592"/>
            <a:ext cx="99699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Sensor Data</a:t>
            </a:r>
          </a:p>
        </p:txBody>
      </p:sp>
      <p:sp>
        <p:nvSpPr>
          <p:cNvPr id="115" name="Preprocessing"/>
          <p:cNvSpPr/>
          <p:nvPr/>
        </p:nvSpPr>
        <p:spPr>
          <a:xfrm>
            <a:off x="1669196" y="2654067"/>
            <a:ext cx="1097345" cy="663258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116" name="Segmentation"/>
          <p:cNvSpPr/>
          <p:nvPr/>
        </p:nvSpPr>
        <p:spPr>
          <a:xfrm>
            <a:off x="3181939" y="2654067"/>
            <a:ext cx="1037333" cy="663258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117" name="Feature Engineering"/>
          <p:cNvSpPr/>
          <p:nvPr/>
        </p:nvSpPr>
        <p:spPr>
          <a:xfrm>
            <a:off x="5484490" y="2078526"/>
            <a:ext cx="1286732" cy="38234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Feature Engineering</a:t>
            </a:r>
          </a:p>
        </p:txBody>
      </p:sp>
      <p:sp>
        <p:nvSpPr>
          <p:cNvPr id="118" name="Classification"/>
          <p:cNvSpPr/>
          <p:nvPr/>
        </p:nvSpPr>
        <p:spPr>
          <a:xfrm>
            <a:off x="7272008" y="2066939"/>
            <a:ext cx="862929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Classification</a:t>
            </a:r>
          </a:p>
        </p:txBody>
      </p:sp>
      <p:pic>
        <p:nvPicPr>
          <p:cNvPr id="119" name="1540476941.png" descr="15404769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526" y="3412648"/>
            <a:ext cx="407742" cy="40774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e"/>
          <p:cNvSpPr/>
          <p:nvPr/>
        </p:nvSpPr>
        <p:spPr>
          <a:xfrm>
            <a:off x="1159346" y="2985696"/>
            <a:ext cx="340715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1" name="Line"/>
          <p:cNvSpPr/>
          <p:nvPr/>
        </p:nvSpPr>
        <p:spPr>
          <a:xfrm>
            <a:off x="2877107" y="2985696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2" name="Line"/>
          <p:cNvSpPr/>
          <p:nvPr/>
        </p:nvSpPr>
        <p:spPr>
          <a:xfrm>
            <a:off x="4401536" y="2981344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3" name="Line"/>
          <p:cNvSpPr/>
          <p:nvPr/>
        </p:nvSpPr>
        <p:spPr>
          <a:xfrm>
            <a:off x="6908912" y="224545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4" name="Line"/>
          <p:cNvSpPr/>
          <p:nvPr/>
        </p:nvSpPr>
        <p:spPr>
          <a:xfrm>
            <a:off x="8294844" y="224545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5" name="Feature Engineering"/>
          <p:cNvSpPr/>
          <p:nvPr/>
        </p:nvSpPr>
        <p:spPr>
          <a:xfrm>
            <a:off x="5484490" y="2767924"/>
            <a:ext cx="1286732" cy="38829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Feature Engineering</a:t>
            </a:r>
          </a:p>
        </p:txBody>
      </p:sp>
      <p:sp>
        <p:nvSpPr>
          <p:cNvPr id="126" name="Feature Engineering"/>
          <p:cNvSpPr/>
          <p:nvPr/>
        </p:nvSpPr>
        <p:spPr>
          <a:xfrm>
            <a:off x="5484490" y="3449591"/>
            <a:ext cx="1286732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Feature Engineering</a:t>
            </a:r>
          </a:p>
        </p:txBody>
      </p:sp>
      <p:pic>
        <p:nvPicPr>
          <p:cNvPr id="127" name="1410105361.png" descr="14101053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353" y="2018409"/>
            <a:ext cx="454089" cy="45409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Classification"/>
          <p:cNvSpPr/>
          <p:nvPr/>
        </p:nvSpPr>
        <p:spPr>
          <a:xfrm>
            <a:off x="7278540" y="2756337"/>
            <a:ext cx="862930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Classification</a:t>
            </a:r>
          </a:p>
        </p:txBody>
      </p:sp>
      <p:sp>
        <p:nvSpPr>
          <p:cNvPr id="129" name="Line"/>
          <p:cNvSpPr/>
          <p:nvPr/>
        </p:nvSpPr>
        <p:spPr>
          <a:xfrm>
            <a:off x="6915445" y="293485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0" name="Classification"/>
          <p:cNvSpPr/>
          <p:nvPr/>
        </p:nvSpPr>
        <p:spPr>
          <a:xfrm>
            <a:off x="7278540" y="3438004"/>
            <a:ext cx="862930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Classification</a:t>
            </a:r>
          </a:p>
        </p:txBody>
      </p:sp>
      <p:sp>
        <p:nvSpPr>
          <p:cNvPr id="131" name="Line"/>
          <p:cNvSpPr/>
          <p:nvPr/>
        </p:nvSpPr>
        <p:spPr>
          <a:xfrm>
            <a:off x="6915445" y="361651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2" name="Line"/>
          <p:cNvSpPr/>
          <p:nvPr/>
        </p:nvSpPr>
        <p:spPr>
          <a:xfrm>
            <a:off x="8301377" y="293485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3" name="Line"/>
          <p:cNvSpPr/>
          <p:nvPr/>
        </p:nvSpPr>
        <p:spPr>
          <a:xfrm>
            <a:off x="8301377" y="361651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4" name="???"/>
          <p:cNvSpPr txBox="1"/>
          <p:nvPr/>
        </p:nvSpPr>
        <p:spPr>
          <a:xfrm>
            <a:off x="8613616" y="2843881"/>
            <a:ext cx="469373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dirty="0"/>
              <a:t>???</a:t>
            </a:r>
          </a:p>
        </p:txBody>
      </p:sp>
      <p:sp>
        <p:nvSpPr>
          <p:cNvPr id="135" name="Line"/>
          <p:cNvSpPr/>
          <p:nvPr/>
        </p:nvSpPr>
        <p:spPr>
          <a:xfrm flipV="1">
            <a:off x="4420853" y="2523032"/>
            <a:ext cx="169044" cy="16904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6" name="Line"/>
          <p:cNvSpPr/>
          <p:nvPr/>
        </p:nvSpPr>
        <p:spPr>
          <a:xfrm>
            <a:off x="4420853" y="3223098"/>
            <a:ext cx="169044" cy="16904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7" name="Predictions"/>
          <p:cNvSpPr txBox="1"/>
          <p:nvPr/>
        </p:nvSpPr>
        <p:spPr>
          <a:xfrm>
            <a:off x="8285162" y="4094924"/>
            <a:ext cx="792964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r>
              <a:t>Predictions</a:t>
            </a:r>
          </a:p>
        </p:txBody>
      </p:sp>
      <p:pic>
        <p:nvPicPr>
          <p:cNvPr id="138" name="Screen Shot 2023-09-05 at 10.44.13.png" descr="Screen Shot 2023-09-05 at 10.44.13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5" y="2758651"/>
            <a:ext cx="792964" cy="45409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Line"/>
          <p:cNvSpPr/>
          <p:nvPr/>
        </p:nvSpPr>
        <p:spPr>
          <a:xfrm>
            <a:off x="5143612" y="224545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40" name="Line"/>
          <p:cNvSpPr/>
          <p:nvPr/>
        </p:nvSpPr>
        <p:spPr>
          <a:xfrm>
            <a:off x="5150145" y="293485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41" name="Line"/>
          <p:cNvSpPr/>
          <p:nvPr/>
        </p:nvSpPr>
        <p:spPr>
          <a:xfrm>
            <a:off x="5150145" y="361651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42" name="Screenshot 2024-07-16 at 16.30.36.png" descr="Screenshot 2024-07-16 at 16.30.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226" y="1946324"/>
            <a:ext cx="378587" cy="598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Screenshot 2024-07-16 at 16.30.55.png" descr="Screenshot 2024-07-16 at 16.30.5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161" y="2669465"/>
            <a:ext cx="340716" cy="530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Screenshot 2024-07-16 at 16.30.47.png" descr="Screenshot 2024-07-16 at 16.30.4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204" y="3353464"/>
            <a:ext cx="309352" cy="52610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Activity Segments"/>
          <p:cNvSpPr txBox="1"/>
          <p:nvPr/>
        </p:nvSpPr>
        <p:spPr>
          <a:xfrm>
            <a:off x="4143944" y="4057655"/>
            <a:ext cx="136102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rPr dirty="0"/>
              <a:t>Activity Segments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48" name="TSS in Medical Condition Monit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in Medical Condition Monitoring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0" name="Medical Data"/>
          <p:cNvSpPr txBox="1"/>
          <p:nvPr/>
        </p:nvSpPr>
        <p:spPr>
          <a:xfrm>
            <a:off x="361309" y="3318844"/>
            <a:ext cx="103925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Medical Data</a:t>
            </a:r>
          </a:p>
        </p:txBody>
      </p:sp>
      <p:sp>
        <p:nvSpPr>
          <p:cNvPr id="151" name="Preprocessing"/>
          <p:cNvSpPr/>
          <p:nvPr/>
        </p:nvSpPr>
        <p:spPr>
          <a:xfrm>
            <a:off x="1830280" y="2679333"/>
            <a:ext cx="1097345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152" name="Segmentation"/>
          <p:cNvSpPr/>
          <p:nvPr/>
        </p:nvSpPr>
        <p:spPr>
          <a:xfrm>
            <a:off x="3343023" y="2679333"/>
            <a:ext cx="1037333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153" name="Line"/>
          <p:cNvSpPr/>
          <p:nvPr/>
        </p:nvSpPr>
        <p:spPr>
          <a:xfrm>
            <a:off x="1320430" y="3010962"/>
            <a:ext cx="340715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54" name="Line"/>
          <p:cNvSpPr/>
          <p:nvPr/>
        </p:nvSpPr>
        <p:spPr>
          <a:xfrm>
            <a:off x="3038191" y="3010962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7877750" y="3019116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56" name="Diagnosis"/>
          <p:cNvSpPr txBox="1"/>
          <p:nvPr/>
        </p:nvSpPr>
        <p:spPr>
          <a:xfrm>
            <a:off x="7935600" y="3447286"/>
            <a:ext cx="920745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r>
              <a:t>Diagnosis</a:t>
            </a:r>
          </a:p>
        </p:txBody>
      </p:sp>
      <p:pic>
        <p:nvPicPr>
          <p:cNvPr id="157" name="KjJzixv592Hr9SFQnIcCSiY2pr9AAVmePEMtR6osiSNY1cam2XoPDO-0t4Cxis0JJAcpb8tLa6thVRsPSQK8cCvE1bSAyoFm10o4spcxhHO7IXIM3wFBiDzVbeaCLmRbnjBw4hDBpanQF_r0TI5A4K7agrF02CE9t5ihQxOa0B5bRvCUVrc7dixU40s=nw.png" descr="KjJzixv592Hr9SFQnIcCSiY2pr9AAVmePEMtR6osiSNY1cam2XoPDO-0t4Cxis0JJAcpb8tLa6thVRsPSQK8cCvE1bSAyoFm10o4spcxhHO7IXIM3wFBiDzVbeaCLmRbnjBw4hDBpanQF_r0TI5A4K7agrF02CE9t5ihQxOa0B5bRvCUVrc7dixU40s=n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9" y="2894902"/>
            <a:ext cx="920745" cy="23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election"/>
          <p:cNvSpPr/>
          <p:nvPr/>
        </p:nvSpPr>
        <p:spPr>
          <a:xfrm>
            <a:off x="4782147" y="2687488"/>
            <a:ext cx="895345" cy="663258"/>
          </a:xfrm>
          <a:prstGeom prst="rect">
            <a:avLst/>
          </a:prstGeom>
          <a:solidFill>
            <a:schemeClr val="accent6">
              <a:lumOff val="9460"/>
            </a:schemeClr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Selection</a:t>
            </a:r>
          </a:p>
        </p:txBody>
      </p:sp>
      <p:sp>
        <p:nvSpPr>
          <p:cNvPr id="159" name="Line"/>
          <p:cNvSpPr/>
          <p:nvPr/>
        </p:nvSpPr>
        <p:spPr>
          <a:xfrm>
            <a:off x="4481162" y="3010962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60" name="Analysis"/>
          <p:cNvSpPr/>
          <p:nvPr/>
        </p:nvSpPr>
        <p:spPr>
          <a:xfrm>
            <a:off x="6826577" y="2687488"/>
            <a:ext cx="895345" cy="663258"/>
          </a:xfrm>
          <a:prstGeom prst="rect">
            <a:avLst/>
          </a:prstGeom>
          <a:solidFill>
            <a:schemeClr val="accent6">
              <a:lumOff val="9460"/>
            </a:schemeClr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Analysis</a:t>
            </a:r>
          </a:p>
        </p:txBody>
      </p:sp>
      <p:sp>
        <p:nvSpPr>
          <p:cNvPr id="161" name="Line"/>
          <p:cNvSpPr/>
          <p:nvPr/>
        </p:nvSpPr>
        <p:spPr>
          <a:xfrm>
            <a:off x="5779136" y="3019117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62" name="20271273-geduldig-diagnose-bericht-linear-piktogramm-medizinisch-aufzeichnung-linie-symbol-gesundheit-information-auf-zwischenablage-gliederung-symbol-krankenhaus-notiz-diagnose-dokumentieren-editierbar-schlaganfall-isoliert-illustration-vektor.jpg" descr="20271273-geduldig-diagnose-bericht-linear-piktogramm-medizinisch-aufzeichnung-linie-symbol-gesundheit-information-auf-zwischenablage-gliederung-symbol-krankenhaus-notiz-diagnose-dokumentieren-editierbar-schlaganfall-isoliert-illustration-vek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61" y="2674788"/>
            <a:ext cx="688658" cy="68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kisspng-physician-medicine-health-care-clinic-dr-suresh-ade-health-care-services-icon-clipart-1713875021653.jpeg" descr="kisspng-physician-medicine-health-care-clinic-dr-suresh-ade-health-care-services-icon-clipart-171387502165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652" y="2061505"/>
            <a:ext cx="486334" cy="464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kisspng-physician-medicine-health-care-clinic-dr-suresh-ade-health-care-services-icon-clipart-1713875021653.jpeg" descr="kisspng-physician-medicine-health-care-clinic-dr-suresh-ade-health-care-services-icon-clipart-171387502165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57" y="2061505"/>
            <a:ext cx="486334" cy="46471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Health professionals use medical data to derive medical diagnoses…"/>
          <p:cNvSpPr txBox="1">
            <a:spLocks noGrp="1"/>
          </p:cNvSpPr>
          <p:nvPr>
            <p:ph type="body" sz="quarter" idx="1"/>
          </p:nvPr>
        </p:nvSpPr>
        <p:spPr>
          <a:xfrm>
            <a:off x="493014" y="4010170"/>
            <a:ext cx="8132772" cy="1515407"/>
          </a:xfrm>
          <a:prstGeom prst="rect">
            <a:avLst/>
          </a:prstGeom>
        </p:spPr>
        <p:txBody>
          <a:bodyPr/>
          <a:lstStyle/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Health professionals use medical data to derive medical diagnoses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e.g. cardiology, sleep evaluation, gait analysis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TSS divides biomarker measurements into single medical conditions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Biomarkers typically change in shape</a:t>
            </a:r>
          </a:p>
        </p:txBody>
      </p:sp>
      <p:sp>
        <p:nvSpPr>
          <p:cNvPr id="166" name="Line"/>
          <p:cNvSpPr/>
          <p:nvPr/>
        </p:nvSpPr>
        <p:spPr>
          <a:xfrm>
            <a:off x="6502661" y="3019116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67" name="Screenshot 2024-08-01 at 09.20.54.png" descr="Screenshot 2024-08-01 at 09.20.5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362" y="2595842"/>
            <a:ext cx="282184" cy="84655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Medical Condition"/>
          <p:cNvSpPr txBox="1"/>
          <p:nvPr/>
        </p:nvSpPr>
        <p:spPr>
          <a:xfrm>
            <a:off x="5553830" y="3512010"/>
            <a:ext cx="1361248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Medical Condition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71" name="TSS in Smart Manufactoring (Io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in Smart Manufactoring (IoT)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73" name="Dashboards report anomalies and process states from machine sensors…"/>
          <p:cNvSpPr txBox="1">
            <a:spLocks noGrp="1"/>
          </p:cNvSpPr>
          <p:nvPr>
            <p:ph type="body" sz="half" idx="1"/>
          </p:nvPr>
        </p:nvSpPr>
        <p:spPr>
          <a:xfrm>
            <a:off x="505614" y="4104523"/>
            <a:ext cx="8132772" cy="1547474"/>
          </a:xfrm>
          <a:prstGeom prst="rect">
            <a:avLst/>
          </a:prstGeom>
        </p:spPr>
        <p:txBody>
          <a:bodyPr/>
          <a:lstStyle/>
          <a:p>
            <a:pPr marL="425195" indent="-212597" defTabSz="850391">
              <a:spcBef>
                <a:spcPts val="400"/>
              </a:spcBef>
              <a:buSzPts val="1800"/>
              <a:defRPr sz="1860"/>
            </a:pPr>
            <a:r>
              <a:t>Dashboards report anomalies and process states from machine sensors </a:t>
            </a:r>
          </a:p>
          <a:p>
            <a:pPr marL="425195" indent="-212597" defTabSz="850391">
              <a:spcBef>
                <a:spcPts val="400"/>
              </a:spcBef>
              <a:buSzPts val="1800"/>
              <a:defRPr sz="1860"/>
            </a:pPr>
            <a:r>
              <a:t>e.g. production lines, power plants, control units</a:t>
            </a:r>
          </a:p>
          <a:p>
            <a:pPr marL="425195" indent="-212597" defTabSz="850391">
              <a:spcBef>
                <a:spcPts val="400"/>
              </a:spcBef>
              <a:buSzPts val="1800"/>
              <a:defRPr sz="1860"/>
            </a:pPr>
            <a:r>
              <a:t>TSS in IoT: segment sensor data into machine states</a:t>
            </a:r>
          </a:p>
          <a:p>
            <a:pPr marL="425195" indent="-212597" defTabSz="850391">
              <a:spcBef>
                <a:spcPts val="400"/>
              </a:spcBef>
              <a:buSzPts val="1800"/>
              <a:defRPr sz="1860"/>
            </a:pPr>
            <a:r>
              <a:t>IoT data often change in distribution </a:t>
            </a:r>
          </a:p>
        </p:txBody>
      </p:sp>
      <p:sp>
        <p:nvSpPr>
          <p:cNvPr id="174" name="IoT Data"/>
          <p:cNvSpPr txBox="1"/>
          <p:nvPr/>
        </p:nvSpPr>
        <p:spPr>
          <a:xfrm>
            <a:off x="651685" y="3433769"/>
            <a:ext cx="73155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IoT Data</a:t>
            </a:r>
          </a:p>
        </p:txBody>
      </p:sp>
      <p:sp>
        <p:nvSpPr>
          <p:cNvPr id="175" name="Preprocessing"/>
          <p:cNvSpPr/>
          <p:nvPr/>
        </p:nvSpPr>
        <p:spPr>
          <a:xfrm>
            <a:off x="2015011" y="2633682"/>
            <a:ext cx="1037333" cy="663258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176" name="Line"/>
          <p:cNvSpPr/>
          <p:nvPr/>
        </p:nvSpPr>
        <p:spPr>
          <a:xfrm>
            <a:off x="1710179" y="296531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77" name="Segmentation"/>
          <p:cNvSpPr/>
          <p:nvPr/>
        </p:nvSpPr>
        <p:spPr>
          <a:xfrm>
            <a:off x="3458820" y="2620313"/>
            <a:ext cx="1108402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178" name="Line"/>
          <p:cNvSpPr/>
          <p:nvPr/>
        </p:nvSpPr>
        <p:spPr>
          <a:xfrm>
            <a:off x="3153149" y="2965311"/>
            <a:ext cx="203189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7143543" y="2932222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80" name="Screenshot 2024-07-31 at 14.21.15.png" descr="Screenshot 2024-07-31 at 14.21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1" y="2685375"/>
            <a:ext cx="1302204" cy="112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4-07-31 at 14.22.20.png" descr="Screenshot 2024-07-31 at 14.22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62" y="2903380"/>
            <a:ext cx="1298011" cy="11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shot 2024-07-31 at 14.23.11.png" descr="Screenshot 2024-07-31 at 14.23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83" y="3121302"/>
            <a:ext cx="1335369" cy="96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Predictive Analytics"/>
          <p:cNvSpPr/>
          <p:nvPr/>
        </p:nvSpPr>
        <p:spPr>
          <a:xfrm>
            <a:off x="5809783" y="2600593"/>
            <a:ext cx="1220614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Predictive Analytics</a:t>
            </a:r>
          </a:p>
        </p:txBody>
      </p:sp>
      <p:sp>
        <p:nvSpPr>
          <p:cNvPr id="184" name="Line"/>
          <p:cNvSpPr/>
          <p:nvPr/>
        </p:nvSpPr>
        <p:spPr>
          <a:xfrm>
            <a:off x="4659033" y="296531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85" name="istockphoto-1186939191-612x612.jpg" descr="istockphoto-1186939191-612x61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482" y="2420256"/>
            <a:ext cx="1453223" cy="1050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Dashboard"/>
          <p:cNvSpPr txBox="1"/>
          <p:nvPr/>
        </p:nvSpPr>
        <p:spPr>
          <a:xfrm>
            <a:off x="7801865" y="3609376"/>
            <a:ext cx="89541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Dashboard</a:t>
            </a:r>
          </a:p>
        </p:txBody>
      </p:sp>
      <p:pic>
        <p:nvPicPr>
          <p:cNvPr id="187" name="Screenshot 2024-08-01 at 09.22.49.png" descr="Screenshot 2024-08-01 at 09.22.4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3" y="2393114"/>
            <a:ext cx="301099" cy="21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shot 2024-08-01 at 09.22.56.png" descr="Screenshot 2024-08-01 at 09.22.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7546" y="2777825"/>
            <a:ext cx="355773" cy="21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shot 2024-08-01 at 09.23.03.png" descr="Screenshot 2024-08-01 at 09.23.0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300" y="3116907"/>
            <a:ext cx="267656" cy="42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Line"/>
          <p:cNvSpPr/>
          <p:nvPr/>
        </p:nvSpPr>
        <p:spPr>
          <a:xfrm>
            <a:off x="5513607" y="2927210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91" name="Machine States"/>
          <p:cNvSpPr txBox="1"/>
          <p:nvPr/>
        </p:nvSpPr>
        <p:spPr>
          <a:xfrm>
            <a:off x="4669040" y="3722032"/>
            <a:ext cx="1200290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rPr dirty="0"/>
              <a:t>Machine States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94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195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pPr>
              <a:defRPr b="1"/>
            </a:pPr>
            <a:r>
              <a:t>Algorithms</a:t>
            </a:r>
          </a:p>
          <a:p>
            <a:endParaRPr/>
          </a:p>
          <a:p>
            <a:r>
              <a:t>Benchmark Data Sets</a:t>
            </a:r>
            <a:br/>
            <a:endParaRPr/>
          </a:p>
          <a:p>
            <a:r>
              <a:t>Open Problems &amp; Future Work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2261</Words>
  <Application>Microsoft Macintosh PowerPoint</Application>
  <PresentationFormat>On-screen Show (4:3)</PresentationFormat>
  <Paragraphs>460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Cambria Math</vt:lpstr>
      <vt:lpstr>Helvetica Neue</vt:lpstr>
      <vt:lpstr>Verdana</vt:lpstr>
      <vt:lpstr>Office Theme</vt:lpstr>
      <vt:lpstr>An Introduction to Machine Learning from Time Series: Time Series Segmentation</vt:lpstr>
      <vt:lpstr>Table of Contents</vt:lpstr>
      <vt:lpstr>Time Series Segmentation (TSS)</vt:lpstr>
      <vt:lpstr>TSS: Types of Temporal Changes</vt:lpstr>
      <vt:lpstr>TSS in Data Mining Applications</vt:lpstr>
      <vt:lpstr>TSS in Human Activity Recognition (HAR)</vt:lpstr>
      <vt:lpstr>TSS in Medical Condition Monitoring</vt:lpstr>
      <vt:lpstr>TSS in Smart Manufactoring (IoT)</vt:lpstr>
      <vt:lpstr>Table of Contents</vt:lpstr>
      <vt:lpstr>Algorithmic Advances: Selective Overview</vt:lpstr>
      <vt:lpstr>Common Algorithmic Approach to TSS</vt:lpstr>
      <vt:lpstr>Optimisation Problems</vt:lpstr>
      <vt:lpstr>Optimisation Problems: Binary Segmentation</vt:lpstr>
      <vt:lpstr>Density of Similar Subsequences</vt:lpstr>
      <vt:lpstr>FLUSS: Arc Curve</vt:lpstr>
      <vt:lpstr>Self-supervised Classification</vt:lpstr>
      <vt:lpstr>ClaSP: Binary Classification Problem</vt:lpstr>
      <vt:lpstr>ClaSP: Profile</vt:lpstr>
      <vt:lpstr>ClaSP: Segmentation</vt:lpstr>
      <vt:lpstr>Table of Contents</vt:lpstr>
      <vt:lpstr>TSS Benchmarks: Selective Overview</vt:lpstr>
      <vt:lpstr>TSS Benchmarks: Comparative Evaluations</vt:lpstr>
      <vt:lpstr>UTSA Use Case: Human Activity Segmentation</vt:lpstr>
      <vt:lpstr>TSSB Use Case: Satellite Image TS</vt:lpstr>
      <vt:lpstr>Open Source Python Implementations</vt:lpstr>
      <vt:lpstr>Table of Contents</vt:lpstr>
      <vt:lpstr>Open Problems: Gradual Transitions</vt:lpstr>
      <vt:lpstr>Open Problems: Multivariate Time Series</vt:lpstr>
      <vt:lpstr>Conclusion and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Arik Ermshaus1</cp:lastModifiedBy>
  <cp:revision>10</cp:revision>
  <dcterms:modified xsi:type="dcterms:W3CDTF">2024-09-08T14:58:08Z</dcterms:modified>
</cp:coreProperties>
</file>